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1076" r:id="rId2"/>
    <p:sldId id="1073" r:id="rId3"/>
    <p:sldId id="1086" r:id="rId4"/>
    <p:sldId id="1056" r:id="rId5"/>
    <p:sldId id="1064" r:id="rId6"/>
    <p:sldId id="1087" r:id="rId7"/>
    <p:sldId id="1088" r:id="rId8"/>
    <p:sldId id="1089" r:id="rId9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Helvetica" panose="020B0604020202020204" pitchFamily="34" charset="0"/>
      <p:regular r:id="rId16"/>
      <p:bold r:id="rId17"/>
      <p:italic r:id="rId18"/>
      <p:boldItalic r:id="rId19"/>
    </p:embeddedFont>
    <p:embeddedFont>
      <p:font typeface="Oswald" panose="00000500000000000000" pitchFamily="2" charset="0"/>
      <p:regular r:id="rId20"/>
      <p:bold r:id="rId21"/>
    </p:embeddedFont>
    <p:embeddedFont>
      <p:font typeface="Oswald Light" panose="00000400000000000000" pitchFamily="2" charset="0"/>
      <p:regular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8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677F"/>
    <a:srgbClr val="727F92"/>
    <a:srgbClr val="FFFFFF"/>
    <a:srgbClr val="4D5D76"/>
    <a:srgbClr val="000000"/>
    <a:srgbClr val="F22779"/>
    <a:srgbClr val="182B34"/>
    <a:srgbClr val="213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AE8E01-1404-4E8C-B074-84D7EF597349}" v="136" dt="2023-05-11T18:46:41.3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7" autoAdjust="0"/>
    <p:restoredTop sz="94695" autoAdjust="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>
        <p:guide pos="3840"/>
        <p:guide orient="horz" pos="2160"/>
        <p:guide pos="8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459"/>
    </p:cViewPr>
  </p:sorterViewPr>
  <p:notesViewPr>
    <p:cSldViewPr snapToGrid="0">
      <p:cViewPr varScale="1">
        <p:scale>
          <a:sx n="59" d="100"/>
          <a:sy n="59" d="100"/>
        </p:scale>
        <p:origin x="216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7884FD4-2731-43B1-B5F5-5A6FEADAD6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A76E0F-6665-4EB9-8015-9D6D3142D4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20688-7344-4F47-AB68-1D7A3B4D7138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9EEECC-6EC5-4916-8FEA-8D2BEFBBE9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04AD1FE-98F3-4DC9-BC58-532D6E3AFB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9D0CC-DC0D-42D6-9260-7CC98666CB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27678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A4FD9-D78B-4876-9972-93EA0CCC1D59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2D108-47F5-4EC9-9B7D-E61A2219B1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4642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Заменить комфортно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81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Заменить комфортно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67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9148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Заменить комфортно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46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3900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80D8C2-7AAF-4FA0-957A-2948D4330C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12" y="1103505"/>
            <a:ext cx="6771723" cy="718151"/>
          </a:xfrm>
          <a:prstGeom prst="rect">
            <a:avLst/>
          </a:prstGeom>
        </p:spPr>
      </p:pic>
      <p:sp>
        <p:nvSpPr>
          <p:cNvPr id="9" name="Рисунок 8">
            <a:extLst>
              <a:ext uri="{FF2B5EF4-FFF2-40B4-BE49-F238E27FC236}">
                <a16:creationId xmlns:a16="http://schemas.microsoft.com/office/drawing/2014/main" id="{AB06AE15-2EAA-4D77-AFC1-56323DCF10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8267" y="1800225"/>
            <a:ext cx="6731183" cy="3954271"/>
          </a:xfrm>
          <a:prstGeom prst="roundRect">
            <a:avLst>
              <a:gd name="adj" fmla="val 287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76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7377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-4624347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A2B306E-0650-4283-89A9-0E227DF5C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206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8378" y="963094"/>
            <a:ext cx="9148043" cy="6076437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5213" y="2007247"/>
            <a:ext cx="5941218" cy="355044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853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4757B6DF-076E-361C-332D-A0EB864637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808195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488" y="337155"/>
            <a:ext cx="4222516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4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5751038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A2B306E-0650-4283-89A9-0E227DF5C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3557" y="953950"/>
            <a:ext cx="9148043" cy="6076437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0656" y="1966913"/>
            <a:ext cx="5941218" cy="355044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522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6D9ED8E7-9D83-A48E-E146-0DD50B3F2F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6699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4075135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2929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136B3A4F-4D8A-40B4-95C9-5200B96EE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217" y="-522"/>
            <a:ext cx="12192000" cy="360679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514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36349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55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2BC11CD-18BC-40A5-9A7C-35E852AE3B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9651" y="79880"/>
            <a:ext cx="1833168" cy="9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7093EDD3-4480-4049-A82A-D4049AC311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138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FC1E6A4A-E2C0-4D63-BE71-37308DE756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6686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94FFDAA4-2EF4-4DE6-9E1D-73216D165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12344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204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Рисунок 82">
            <a:extLst>
              <a:ext uri="{FF2B5EF4-FFF2-40B4-BE49-F238E27FC236}">
                <a16:creationId xmlns:a16="http://schemas.microsoft.com/office/drawing/2014/main" id="{1E60C6E6-E49D-4E31-82A2-A999DF68C8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86713" y="4576763"/>
            <a:ext cx="3110590" cy="233362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1" name="Рисунок 73">
            <a:extLst>
              <a:ext uri="{FF2B5EF4-FFF2-40B4-BE49-F238E27FC236}">
                <a16:creationId xmlns:a16="http://schemas.microsoft.com/office/drawing/2014/main" id="{F818671B-5820-427D-AF49-A5299E9923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2388" y="3607594"/>
            <a:ext cx="4557712" cy="284559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83" name="Рисунок 82">
            <a:extLst>
              <a:ext uri="{FF2B5EF4-FFF2-40B4-BE49-F238E27FC236}">
                <a16:creationId xmlns:a16="http://schemas.microsoft.com/office/drawing/2014/main" id="{8D781D7D-BA30-4009-B3C4-207BBDFD0A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78842" y="4341203"/>
            <a:ext cx="2321595" cy="310258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818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D5E299-FA48-80FC-2F7B-26944CEDFA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9501" y="3537087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260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97061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36E499-E3F2-1B38-C3B5-5E3901F910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368357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360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 и объект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172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9">
            <a:extLst>
              <a:ext uri="{FF2B5EF4-FFF2-40B4-BE49-F238E27FC236}">
                <a16:creationId xmlns:a16="http://schemas.microsoft.com/office/drawing/2014/main" id="{4B6D3DEB-7D50-4F8B-A4EB-8B8DACAA6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82728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4">
            <a:extLst>
              <a:ext uri="{FF2B5EF4-FFF2-40B4-BE49-F238E27FC236}">
                <a16:creationId xmlns:a16="http://schemas.microsoft.com/office/drawing/2014/main" id="{58A60FB7-5C04-64C3-CE5A-22E3CCDD544E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Полилиния 34">
            <a:extLst>
              <a:ext uri="{FF2B5EF4-FFF2-40B4-BE49-F238E27FC236}">
                <a16:creationId xmlns:a16="http://schemas.microsoft.com/office/drawing/2014/main" id="{0CD00261-F199-D622-8EBA-8B280205C8F5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32647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2BC11CD-18BC-40A5-9A7C-35E852AE3B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9651" y="79880"/>
            <a:ext cx="1833168" cy="9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23" name="Рисунок 18">
            <a:extLst>
              <a:ext uri="{FF2B5EF4-FFF2-40B4-BE49-F238E27FC236}">
                <a16:creationId xmlns:a16="http://schemas.microsoft.com/office/drawing/2014/main" id="{0EE28773-79A8-4AB3-91D2-1F9A1FB5F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1" y="2389238"/>
            <a:ext cx="1917975" cy="245394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4" name="Рисунок 18">
            <a:extLst>
              <a:ext uri="{FF2B5EF4-FFF2-40B4-BE49-F238E27FC236}">
                <a16:creationId xmlns:a16="http://schemas.microsoft.com/office/drawing/2014/main" id="{4C715CF0-7A52-4ABA-8699-CA2F04E82A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24890" y="1187120"/>
            <a:ext cx="1836002" cy="156863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5" name="Рисунок 18">
            <a:extLst>
              <a:ext uri="{FF2B5EF4-FFF2-40B4-BE49-F238E27FC236}">
                <a16:creationId xmlns:a16="http://schemas.microsoft.com/office/drawing/2014/main" id="{94B18A68-98C1-4A6B-A32E-8FBD12F11E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24890" y="4154366"/>
            <a:ext cx="1836002" cy="167945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6" name="Рисунок 18">
            <a:extLst>
              <a:ext uri="{FF2B5EF4-FFF2-40B4-BE49-F238E27FC236}">
                <a16:creationId xmlns:a16="http://schemas.microsoft.com/office/drawing/2014/main" id="{122664B7-6C22-4693-A486-A386135C0A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92455" y="2505553"/>
            <a:ext cx="2250364" cy="184689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3624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13735" y="1952625"/>
            <a:ext cx="5858827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0715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144" y="1666815"/>
            <a:ext cx="5867669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46A411-C217-426B-8DFC-6926599D0F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31455" y="1155244"/>
            <a:ext cx="3574720" cy="357472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5306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Rectangle 193">
            <a:extLst>
              <a:ext uri="{FF2B5EF4-FFF2-40B4-BE49-F238E27FC236}">
                <a16:creationId xmlns:a16="http://schemas.microsoft.com/office/drawing/2014/main" id="{4A1744A1-E9BA-46DB-AE1E-F9901F701D85}"/>
              </a:ext>
            </a:extLst>
          </p:cNvPr>
          <p:cNvSpPr/>
          <p:nvPr userDrawn="1"/>
        </p:nvSpPr>
        <p:spPr>
          <a:xfrm>
            <a:off x="5969000" y="-50800"/>
            <a:ext cx="6299200" cy="6953034"/>
          </a:xfrm>
          <a:custGeom>
            <a:avLst/>
            <a:gdLst>
              <a:gd name="connsiteX0" fmla="*/ 719382 w 6616700"/>
              <a:gd name="connsiteY0" fmla="*/ 0 h 4316203"/>
              <a:gd name="connsiteX1" fmla="*/ 5897318 w 6616700"/>
              <a:gd name="connsiteY1" fmla="*/ 0 h 4316203"/>
              <a:gd name="connsiteX2" fmla="*/ 6616700 w 6616700"/>
              <a:gd name="connsiteY2" fmla="*/ 719382 h 4316203"/>
              <a:gd name="connsiteX3" fmla="*/ 6616700 w 6616700"/>
              <a:gd name="connsiteY3" fmla="*/ 4316203 h 4316203"/>
              <a:gd name="connsiteX4" fmla="*/ 6616700 w 6616700"/>
              <a:gd name="connsiteY4" fmla="*/ 4316203 h 4316203"/>
              <a:gd name="connsiteX5" fmla="*/ 0 w 6616700"/>
              <a:gd name="connsiteY5" fmla="*/ 4316203 h 4316203"/>
              <a:gd name="connsiteX6" fmla="*/ 0 w 6616700"/>
              <a:gd name="connsiteY6" fmla="*/ 4316203 h 4316203"/>
              <a:gd name="connsiteX7" fmla="*/ 0 w 6616700"/>
              <a:gd name="connsiteY7" fmla="*/ 719382 h 4316203"/>
              <a:gd name="connsiteX8" fmla="*/ 719382 w 6616700"/>
              <a:gd name="connsiteY8" fmla="*/ 0 h 43162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0 w 6688382"/>
              <a:gd name="connsiteY7" fmla="*/ 43007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940300 w 6688382"/>
              <a:gd name="connsiteY7" fmla="*/ 35641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102100 w 6688382"/>
              <a:gd name="connsiteY7" fmla="*/ 3805482 h 7897603"/>
              <a:gd name="connsiteX8" fmla="*/ 6688382 w 6688382"/>
              <a:gd name="connsiteY8" fmla="*/ 0 h 7897603"/>
              <a:gd name="connsiteX0" fmla="*/ 5964482 w 6616700"/>
              <a:gd name="connsiteY0" fmla="*/ 0 h 7923003"/>
              <a:gd name="connsiteX1" fmla="*/ 5897318 w 6616700"/>
              <a:gd name="connsiteY1" fmla="*/ 3606800 h 7923003"/>
              <a:gd name="connsiteX2" fmla="*/ 6616700 w 6616700"/>
              <a:gd name="connsiteY2" fmla="*/ 4326182 h 7923003"/>
              <a:gd name="connsiteX3" fmla="*/ 6616700 w 6616700"/>
              <a:gd name="connsiteY3" fmla="*/ 7923003 h 7923003"/>
              <a:gd name="connsiteX4" fmla="*/ 6616700 w 6616700"/>
              <a:gd name="connsiteY4" fmla="*/ 7923003 h 7923003"/>
              <a:gd name="connsiteX5" fmla="*/ 0 w 6616700"/>
              <a:gd name="connsiteY5" fmla="*/ 7923003 h 7923003"/>
              <a:gd name="connsiteX6" fmla="*/ 0 w 6616700"/>
              <a:gd name="connsiteY6" fmla="*/ 7923003 h 7923003"/>
              <a:gd name="connsiteX7" fmla="*/ 4102100 w 6616700"/>
              <a:gd name="connsiteY7" fmla="*/ 3830882 h 7923003"/>
              <a:gd name="connsiteX8" fmla="*/ 5964482 w 6616700"/>
              <a:gd name="connsiteY8" fmla="*/ 0 h 7923003"/>
              <a:gd name="connsiteX0" fmla="*/ 5964482 w 6621218"/>
              <a:gd name="connsiteY0" fmla="*/ 0 h 7923003"/>
              <a:gd name="connsiteX1" fmla="*/ 6621218 w 6621218"/>
              <a:gd name="connsiteY1" fmla="*/ 0 h 7923003"/>
              <a:gd name="connsiteX2" fmla="*/ 6616700 w 6621218"/>
              <a:gd name="connsiteY2" fmla="*/ 4326182 h 7923003"/>
              <a:gd name="connsiteX3" fmla="*/ 6616700 w 6621218"/>
              <a:gd name="connsiteY3" fmla="*/ 7923003 h 7923003"/>
              <a:gd name="connsiteX4" fmla="*/ 6616700 w 6621218"/>
              <a:gd name="connsiteY4" fmla="*/ 7923003 h 7923003"/>
              <a:gd name="connsiteX5" fmla="*/ 0 w 6621218"/>
              <a:gd name="connsiteY5" fmla="*/ 7923003 h 7923003"/>
              <a:gd name="connsiteX6" fmla="*/ 0 w 6621218"/>
              <a:gd name="connsiteY6" fmla="*/ 7923003 h 7923003"/>
              <a:gd name="connsiteX7" fmla="*/ 4102100 w 6621218"/>
              <a:gd name="connsiteY7" fmla="*/ 3830882 h 7923003"/>
              <a:gd name="connsiteX8" fmla="*/ 5964482 w 6621218"/>
              <a:gd name="connsiteY8" fmla="*/ 0 h 7923003"/>
              <a:gd name="connsiteX0" fmla="*/ 6046594 w 6621218"/>
              <a:gd name="connsiteY0" fmla="*/ 0 h 8070634"/>
              <a:gd name="connsiteX1" fmla="*/ 6621218 w 6621218"/>
              <a:gd name="connsiteY1" fmla="*/ 147631 h 8070634"/>
              <a:gd name="connsiteX2" fmla="*/ 6616700 w 6621218"/>
              <a:gd name="connsiteY2" fmla="*/ 4473813 h 8070634"/>
              <a:gd name="connsiteX3" fmla="*/ 6616700 w 6621218"/>
              <a:gd name="connsiteY3" fmla="*/ 8070634 h 8070634"/>
              <a:gd name="connsiteX4" fmla="*/ 6616700 w 6621218"/>
              <a:gd name="connsiteY4" fmla="*/ 8070634 h 8070634"/>
              <a:gd name="connsiteX5" fmla="*/ 0 w 6621218"/>
              <a:gd name="connsiteY5" fmla="*/ 8070634 h 8070634"/>
              <a:gd name="connsiteX6" fmla="*/ 0 w 6621218"/>
              <a:gd name="connsiteY6" fmla="*/ 8070634 h 8070634"/>
              <a:gd name="connsiteX7" fmla="*/ 4102100 w 6621218"/>
              <a:gd name="connsiteY7" fmla="*/ 3978513 h 8070634"/>
              <a:gd name="connsiteX8" fmla="*/ 6046594 w 6621218"/>
              <a:gd name="connsiteY8" fmla="*/ 0 h 8070634"/>
              <a:gd name="connsiteX0" fmla="*/ 6046594 w 6668894"/>
              <a:gd name="connsiteY0" fmla="*/ 0 h 8070634"/>
              <a:gd name="connsiteX1" fmla="*/ 6668894 w 6668894"/>
              <a:gd name="connsiteY1" fmla="*/ 76200 h 8070634"/>
              <a:gd name="connsiteX2" fmla="*/ 6616700 w 6668894"/>
              <a:gd name="connsiteY2" fmla="*/ 4473813 h 8070634"/>
              <a:gd name="connsiteX3" fmla="*/ 6616700 w 6668894"/>
              <a:gd name="connsiteY3" fmla="*/ 8070634 h 8070634"/>
              <a:gd name="connsiteX4" fmla="*/ 6616700 w 6668894"/>
              <a:gd name="connsiteY4" fmla="*/ 8070634 h 8070634"/>
              <a:gd name="connsiteX5" fmla="*/ 0 w 6668894"/>
              <a:gd name="connsiteY5" fmla="*/ 8070634 h 8070634"/>
              <a:gd name="connsiteX6" fmla="*/ 0 w 6668894"/>
              <a:gd name="connsiteY6" fmla="*/ 8070634 h 8070634"/>
              <a:gd name="connsiteX7" fmla="*/ 4102100 w 6668894"/>
              <a:gd name="connsiteY7" fmla="*/ 3978513 h 8070634"/>
              <a:gd name="connsiteX8" fmla="*/ 6046594 w 66688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241300 w 6910194"/>
              <a:gd name="connsiteY5" fmla="*/ 80706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375400 w 6910194"/>
              <a:gd name="connsiteY4" fmla="*/ 53655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83400 w 6910194"/>
              <a:gd name="connsiteY3" fmla="*/ 63434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626994 w 6910194"/>
              <a:gd name="connsiteY5" fmla="*/ 6997700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148194 w 6910194"/>
              <a:gd name="connsiteY0" fmla="*/ 508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48194 w 6910194"/>
              <a:gd name="connsiteY8" fmla="*/ 50800 h 7930934"/>
              <a:gd name="connsiteX0" fmla="*/ 6173594 w 6910194"/>
              <a:gd name="connsiteY0" fmla="*/ 762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73594 w 6910194"/>
              <a:gd name="connsiteY8" fmla="*/ 76200 h 7930934"/>
              <a:gd name="connsiteX0" fmla="*/ 6019800 w 6756400"/>
              <a:gd name="connsiteY0" fmla="*/ 76200 h 6985000"/>
              <a:gd name="connsiteX1" fmla="*/ 6756400 w 6756400"/>
              <a:gd name="connsiteY1" fmla="*/ 0 h 6985000"/>
              <a:gd name="connsiteX2" fmla="*/ 6704206 w 6756400"/>
              <a:gd name="connsiteY2" fmla="*/ 4397613 h 6985000"/>
              <a:gd name="connsiteX3" fmla="*/ 6666106 w 6756400"/>
              <a:gd name="connsiteY3" fmla="*/ 6914934 h 6985000"/>
              <a:gd name="connsiteX4" fmla="*/ 5410200 w 6756400"/>
              <a:gd name="connsiteY4" fmla="*/ 6908800 h 6985000"/>
              <a:gd name="connsiteX5" fmla="*/ 1473200 w 6756400"/>
              <a:gd name="connsiteY5" fmla="*/ 6921500 h 6985000"/>
              <a:gd name="connsiteX6" fmla="*/ 0 w 6756400"/>
              <a:gd name="connsiteY6" fmla="*/ 6985000 h 6985000"/>
              <a:gd name="connsiteX7" fmla="*/ 4189606 w 6756400"/>
              <a:gd name="connsiteY7" fmla="*/ 3902313 h 6985000"/>
              <a:gd name="connsiteX8" fmla="*/ 6019800 w 6756400"/>
              <a:gd name="connsiteY8" fmla="*/ 76200 h 69850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49530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0546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245100 w 6299200"/>
              <a:gd name="connsiteY4" fmla="*/ 69342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1016000 w 6299200"/>
              <a:gd name="connsiteY5" fmla="*/ 69215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613400 w 6299200"/>
              <a:gd name="connsiteY0" fmla="*/ 127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613400 w 6299200"/>
              <a:gd name="connsiteY8" fmla="*/ 12700 h 6953034"/>
              <a:gd name="connsiteX0" fmla="*/ 5562600 w 6299200"/>
              <a:gd name="connsiteY0" fmla="*/ 45719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45719 h 695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99200" h="6953034">
                <a:moveTo>
                  <a:pt x="5562600" y="45719"/>
                </a:moveTo>
                <a:lnTo>
                  <a:pt x="6299200" y="0"/>
                </a:lnTo>
                <a:lnTo>
                  <a:pt x="6247006" y="4397613"/>
                </a:lnTo>
                <a:lnTo>
                  <a:pt x="6247006" y="6953034"/>
                </a:lnTo>
                <a:lnTo>
                  <a:pt x="5245100" y="6934200"/>
                </a:lnTo>
                <a:lnTo>
                  <a:pt x="825500" y="6946900"/>
                </a:lnTo>
                <a:lnTo>
                  <a:pt x="0" y="6946900"/>
                </a:lnTo>
                <a:lnTo>
                  <a:pt x="3732406" y="3902313"/>
                </a:lnTo>
                <a:lnTo>
                  <a:pt x="5562600" y="45719"/>
                </a:lnTo>
                <a:close/>
              </a:path>
            </a:pathLst>
          </a:custGeom>
          <a:gradFill flip="none" rotWithShape="1">
            <a:gsLst>
              <a:gs pos="5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2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AC4948-A7ED-43AE-9AE1-1034D401D0F5}"/>
              </a:ext>
            </a:extLst>
          </p:cNvPr>
          <p:cNvSpPr/>
          <p:nvPr userDrawn="1"/>
        </p:nvSpPr>
        <p:spPr>
          <a:xfrm>
            <a:off x="8433880" y="2996120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Freeform 131">
            <a:extLst>
              <a:ext uri="{FF2B5EF4-FFF2-40B4-BE49-F238E27FC236}">
                <a16:creationId xmlns:a16="http://schemas.microsoft.com/office/drawing/2014/main" id="{E271C5CC-6FD4-43ED-B7ED-2988CB8AA1B6}"/>
              </a:ext>
            </a:extLst>
          </p:cNvPr>
          <p:cNvSpPr>
            <a:spLocks/>
          </p:cNvSpPr>
          <p:nvPr userDrawn="1"/>
        </p:nvSpPr>
        <p:spPr bwMode="auto">
          <a:xfrm>
            <a:off x="1534321" y="1250043"/>
            <a:ext cx="9618660" cy="6113975"/>
          </a:xfrm>
          <a:custGeom>
            <a:avLst/>
            <a:gdLst>
              <a:gd name="connsiteX0" fmla="*/ 9162777 w 9367131"/>
              <a:gd name="connsiteY0" fmla="*/ 0 h 5954094"/>
              <a:gd name="connsiteX1" fmla="*/ 9367131 w 9367131"/>
              <a:gd name="connsiteY1" fmla="*/ 482672 h 5954094"/>
              <a:gd name="connsiteX2" fmla="*/ 9171075 w 9367131"/>
              <a:gd name="connsiteY2" fmla="*/ 482672 h 5954094"/>
              <a:gd name="connsiteX3" fmla="*/ 8258220 w 9367131"/>
              <a:gd name="connsiteY3" fmla="*/ 2548006 h 5954094"/>
              <a:gd name="connsiteX4" fmla="*/ 4343320 w 9367131"/>
              <a:gd name="connsiteY4" fmla="*/ 5954094 h 5954094"/>
              <a:gd name="connsiteX5" fmla="*/ 0 w 9367131"/>
              <a:gd name="connsiteY5" fmla="*/ 5954094 h 5954094"/>
              <a:gd name="connsiteX6" fmla="*/ 7459473 w 9367131"/>
              <a:gd name="connsiteY6" fmla="*/ 2548006 h 5954094"/>
              <a:gd name="connsiteX7" fmla="*/ 7459472 w 9367131"/>
              <a:gd name="connsiteY7" fmla="*/ 2548006 h 5954094"/>
              <a:gd name="connsiteX8" fmla="*/ 8735395 w 9367131"/>
              <a:gd name="connsiteY8" fmla="*/ 500929 h 5954094"/>
              <a:gd name="connsiteX9" fmla="*/ 8535189 w 9367131"/>
              <a:gd name="connsiteY9" fmla="*/ 500929 h 5954094"/>
              <a:gd name="connsiteX10" fmla="*/ 9162777 w 9367131"/>
              <a:gd name="connsiteY10" fmla="*/ 0 h 595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67131" h="5954094">
                <a:moveTo>
                  <a:pt x="9162777" y="0"/>
                </a:moveTo>
                <a:lnTo>
                  <a:pt x="9367131" y="482672"/>
                </a:lnTo>
                <a:lnTo>
                  <a:pt x="9171075" y="482672"/>
                </a:lnTo>
                <a:lnTo>
                  <a:pt x="8258220" y="2548006"/>
                </a:lnTo>
                <a:lnTo>
                  <a:pt x="4343320" y="5954094"/>
                </a:lnTo>
                <a:lnTo>
                  <a:pt x="0" y="5954094"/>
                </a:lnTo>
                <a:lnTo>
                  <a:pt x="7459473" y="2548006"/>
                </a:lnTo>
                <a:lnTo>
                  <a:pt x="7459472" y="2548006"/>
                </a:lnTo>
                <a:lnTo>
                  <a:pt x="8735395" y="500929"/>
                </a:lnTo>
                <a:lnTo>
                  <a:pt x="8535189" y="500929"/>
                </a:lnTo>
                <a:lnTo>
                  <a:pt x="9162777" y="0"/>
                </a:lnTo>
                <a:close/>
              </a:path>
            </a:pathLst>
          </a:cu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450" b="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C96F624-DDCD-4056-84D4-FE5406A64CE8}"/>
              </a:ext>
            </a:extLst>
          </p:cNvPr>
          <p:cNvSpPr/>
          <p:nvPr userDrawn="1"/>
        </p:nvSpPr>
        <p:spPr>
          <a:xfrm>
            <a:off x="5982510" y="3988341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43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5905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323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2A43EE-37ED-0EF7-321F-44564C1CAB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3566" y="392400"/>
            <a:ext cx="6073200" cy="60732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079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323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D85FC0D-9464-4538-8E32-A864AF617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55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  <p:sldLayoutId id="2147483661" r:id="rId3"/>
    <p:sldLayoutId id="2147483650" r:id="rId4"/>
    <p:sldLayoutId id="2147483684" r:id="rId5"/>
    <p:sldLayoutId id="2147483688" r:id="rId6"/>
    <p:sldLayoutId id="2147483683" r:id="rId7"/>
    <p:sldLayoutId id="2147483675" r:id="rId8"/>
    <p:sldLayoutId id="2147483690" r:id="rId9"/>
    <p:sldLayoutId id="2147483689" r:id="rId10"/>
    <p:sldLayoutId id="2147483677" r:id="rId11"/>
    <p:sldLayoutId id="2147483692" r:id="rId12"/>
    <p:sldLayoutId id="2147483678" r:id="rId13"/>
    <p:sldLayoutId id="2147483693" r:id="rId14"/>
    <p:sldLayoutId id="2147483676" r:id="rId15"/>
    <p:sldLayoutId id="2147483674" r:id="rId16"/>
    <p:sldLayoutId id="2147483680" r:id="rId17"/>
    <p:sldLayoutId id="2147483694" r:id="rId18"/>
    <p:sldLayoutId id="2147483681" r:id="rId19"/>
    <p:sldLayoutId id="2147483682" r:id="rId20"/>
    <p:sldLayoutId id="214748367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E0505-E303-D8ED-6CC0-D70EACE43B47}"/>
              </a:ext>
            </a:extLst>
          </p:cNvPr>
          <p:cNvSpPr txBox="1">
            <a:spLocks/>
          </p:cNvSpPr>
          <p:nvPr/>
        </p:nvSpPr>
        <p:spPr bwMode="gray">
          <a:xfrm>
            <a:off x="7579039" y="4793149"/>
            <a:ext cx="380587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ru-RU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Работу выполнил </a:t>
            </a:r>
            <a:r>
              <a:rPr lang="ru-RU" sz="24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ученик 10-3</a:t>
            </a:r>
          </a:p>
          <a:p>
            <a:pPr fontAlgn="base">
              <a:spcAft>
                <a:spcPct val="0"/>
              </a:spcAft>
              <a:buClr>
                <a:srgbClr val="009FE9"/>
              </a:buClr>
            </a:pPr>
            <a:endParaRPr lang="ru-RU" sz="2200" dirty="0">
              <a:solidFill>
                <a:schemeClr val="bg1"/>
              </a:solidFill>
              <a:latin typeface="Oswald Light" pitchFamily="2" charset="-52"/>
              <a:ea typeface="VTB Group Cond Book" panose="020B0506050504020204" pitchFamily="34" charset="77"/>
            </a:endParaRPr>
          </a:p>
        </p:txBody>
      </p:sp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6AB33A65-AF4F-1F56-FEAF-DC2BF6049A20}"/>
              </a:ext>
            </a:extLst>
          </p:cNvPr>
          <p:cNvSpPr/>
          <p:nvPr/>
        </p:nvSpPr>
        <p:spPr>
          <a:xfrm>
            <a:off x="7579039" y="5242190"/>
            <a:ext cx="2479361" cy="510230"/>
          </a:xfrm>
          <a:prstGeom prst="round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8600"/>
            <a:endParaRPr lang="ru-RU" sz="90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399D5-B759-F1E3-BA76-36685FD6CB58}"/>
              </a:ext>
            </a:extLst>
          </p:cNvPr>
          <p:cNvSpPr txBox="1">
            <a:spLocks/>
          </p:cNvSpPr>
          <p:nvPr/>
        </p:nvSpPr>
        <p:spPr bwMode="gray">
          <a:xfrm>
            <a:off x="7785500" y="5296449"/>
            <a:ext cx="3119579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ru-RU" sz="25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Долгополов Тимур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236CCD-9B28-5CE5-3DDC-C40178E1D1A6}"/>
              </a:ext>
            </a:extLst>
          </p:cNvPr>
          <p:cNvSpPr txBox="1"/>
          <p:nvPr/>
        </p:nvSpPr>
        <p:spPr>
          <a:xfrm>
            <a:off x="7435953" y="1719744"/>
            <a:ext cx="4754520" cy="212365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Oswald" pitchFamily="2" charset="-52"/>
                <a:ea typeface="Roboto Condensed" panose="02000000000000000000" pitchFamily="2" charset="0"/>
                <a:cs typeface="Roboto Condensed" panose="02000000000000000000" pitchFamily="2" charset="0"/>
              </a:rPr>
              <a:t>Графический</a:t>
            </a:r>
          </a:p>
          <a:p>
            <a:r>
              <a:rPr lang="ru-RU" sz="7200" b="1" dirty="0">
                <a:solidFill>
                  <a:schemeClr val="bg1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проект</a:t>
            </a:r>
            <a:endParaRPr lang="en-US" sz="7200" b="1" dirty="0">
              <a:solidFill>
                <a:schemeClr val="bg1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3513DB4-DAB0-F284-31A5-78218C865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290005">
            <a:off x="-2336494" y="-1283851"/>
            <a:ext cx="9419964" cy="94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28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B7CABD-F088-714B-B454-FB6F6AC1E2B8}"/>
              </a:ext>
            </a:extLst>
          </p:cNvPr>
          <p:cNvSpPr/>
          <p:nvPr/>
        </p:nvSpPr>
        <p:spPr>
          <a:xfrm>
            <a:off x="8273654" y="447"/>
            <a:ext cx="3918347" cy="6857107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100000">
                <a:schemeClr val="accent3"/>
              </a:gs>
            </a:gsLst>
            <a:lin ang="132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/>
            <a:endParaRPr lang="ru-RU" sz="450" b="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77A50E-D0DD-4F45-899E-BFB3C26738E7}"/>
              </a:ext>
            </a:extLst>
          </p:cNvPr>
          <p:cNvSpPr txBox="1">
            <a:spLocks/>
          </p:cNvSpPr>
          <p:nvPr/>
        </p:nvSpPr>
        <p:spPr>
          <a:xfrm>
            <a:off x="11572138" y="6163987"/>
            <a:ext cx="303351" cy="544669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09">
              <a:lnSpc>
                <a:spcPct val="90000"/>
              </a:lnSpc>
              <a:spcBef>
                <a:spcPct val="0"/>
              </a:spcBef>
            </a:pPr>
            <a:fld id="{1A290D8D-6BA0-418D-AFED-C65293F70DA0}" type="slidenum">
              <a:rPr lang="en-US" sz="1000">
                <a:solidFill>
                  <a:schemeClr val="bg1"/>
                </a:solidFill>
                <a:latin typeface="Oswald Light" pitchFamily="2" charset="-52"/>
                <a:ea typeface="VTB Group Cond" panose="020B0506050504020204" pitchFamily="34" charset="0"/>
                <a:cs typeface="+mj-cs"/>
              </a:rPr>
              <a:pPr algn="l" defTabSz="914309">
                <a:lnSpc>
                  <a:spcPct val="90000"/>
                </a:lnSpc>
                <a:spcBef>
                  <a:spcPct val="0"/>
                </a:spcBef>
              </a:pPr>
              <a:t>2</a:t>
            </a:fld>
            <a:endParaRPr lang="en-US" sz="1000" dirty="0">
              <a:solidFill>
                <a:schemeClr val="bg1"/>
              </a:solidFill>
              <a:latin typeface="Oswald Light" pitchFamily="2" charset="-52"/>
              <a:ea typeface="VTB Group Cond" panose="020B0506050504020204" pitchFamily="34" charset="0"/>
              <a:cs typeface="+mj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9E7D8A5-CF48-4004-AF29-4EA6CB85C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09" y="250346"/>
            <a:ext cx="5861893" cy="1311128"/>
          </a:xfrm>
        </p:spPr>
        <p:txBody>
          <a:bodyPr/>
          <a:lstStyle/>
          <a:p>
            <a:r>
              <a:rPr lang="ru-RU" sz="4400" b="1" dirty="0">
                <a:ea typeface="+mj-ea"/>
              </a:rPr>
              <a:t>Постановка </a:t>
            </a:r>
            <a:br>
              <a:rPr lang="ru-RU" sz="4400" b="1" dirty="0">
                <a:ea typeface="+mj-ea"/>
              </a:rPr>
            </a:br>
            <a:r>
              <a:rPr lang="ru-RU" sz="4400" b="1" dirty="0">
                <a:ea typeface="+mj-ea"/>
              </a:rPr>
              <a:t>задачи</a:t>
            </a:r>
            <a:endParaRPr lang="ru-RU" b="1" dirty="0"/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0C367C96-4273-C622-B9F6-FDB956A9C700}"/>
              </a:ext>
            </a:extLst>
          </p:cNvPr>
          <p:cNvSpPr/>
          <p:nvPr/>
        </p:nvSpPr>
        <p:spPr>
          <a:xfrm rot="19392804">
            <a:off x="5802689" y="392802"/>
            <a:ext cx="6072399" cy="6072399"/>
          </a:xfrm>
          <a:prstGeom prst="ellipse">
            <a:avLst/>
          </a:prstGeom>
          <a:gradFill>
            <a:gsLst>
              <a:gs pos="0">
                <a:schemeClr val="accent2">
                  <a:lumMod val="71000"/>
                  <a:lumOff val="29000"/>
                  <a:alpha val="0"/>
                </a:schemeClr>
              </a:gs>
              <a:gs pos="99000">
                <a:schemeClr val="accent2">
                  <a:lumMod val="75000"/>
                  <a:alpha val="3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4302B2-51D1-6935-AF20-108969625B0B}"/>
              </a:ext>
            </a:extLst>
          </p:cNvPr>
          <p:cNvSpPr txBox="1"/>
          <p:nvPr/>
        </p:nvSpPr>
        <p:spPr>
          <a:xfrm>
            <a:off x="787079" y="1561474"/>
            <a:ext cx="45348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На плоскости задано множество точек, и множество окружностей. Множество точек образует все возможные прямые, которые могут быть построены парами точек множества. Найти такую прямую (и такие две точки, через которые она проходит) и такую окружность, что эта прямая пересекает указанную окружность, и при этом длина отрезка прямой, находящейся внутри окружности, максимальна. </a:t>
            </a:r>
          </a:p>
          <a:p>
            <a:pPr algn="l"/>
            <a:endParaRPr lang="ru-RU" b="0" i="0" dirty="0">
              <a:solidFill>
                <a:srgbClr val="A9B7C6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11" name="Овал 49">
            <a:extLst>
              <a:ext uri="{FF2B5EF4-FFF2-40B4-BE49-F238E27FC236}">
                <a16:creationId xmlns:a16="http://schemas.microsoft.com/office/drawing/2014/main" id="{3449E779-E7B9-3C6E-3D08-67A66B065F6D}"/>
              </a:ext>
            </a:extLst>
          </p:cNvPr>
          <p:cNvSpPr/>
          <p:nvPr/>
        </p:nvSpPr>
        <p:spPr>
          <a:xfrm flipH="1">
            <a:off x="445348" y="1733975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170D15-E318-91F7-980F-CB30B5EC2B42}"/>
              </a:ext>
            </a:extLst>
          </p:cNvPr>
          <p:cNvSpPr txBox="1"/>
          <p:nvPr/>
        </p:nvSpPr>
        <p:spPr>
          <a:xfrm>
            <a:off x="787079" y="4576329"/>
            <a:ext cx="45348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A9B7C6"/>
                </a:solidFill>
                <a:effectLst/>
                <a:latin typeface="Helvetica" panose="020B0604020202020204" pitchFamily="34" charset="0"/>
              </a:rPr>
              <a:t>В качестве ответа: выделить найденные две точки, выделить найденную окружность, нарисовать прямую, которая через них проходит, а также выделить на этой прямой отрезок между двумя найденными точками пересечения.</a:t>
            </a:r>
          </a:p>
        </p:txBody>
      </p:sp>
      <p:sp>
        <p:nvSpPr>
          <p:cNvPr id="16" name="Овал 49">
            <a:extLst>
              <a:ext uri="{FF2B5EF4-FFF2-40B4-BE49-F238E27FC236}">
                <a16:creationId xmlns:a16="http://schemas.microsoft.com/office/drawing/2014/main" id="{09A91345-CB66-9FF5-E045-093094102766}"/>
              </a:ext>
            </a:extLst>
          </p:cNvPr>
          <p:cNvSpPr/>
          <p:nvPr/>
        </p:nvSpPr>
        <p:spPr>
          <a:xfrm flipH="1">
            <a:off x="445348" y="4691082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0" name="Рисунок 19" descr="Изображение выглядит как текст, снимок экрана, диаграмм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86079A89-8A28-3AD0-C7CD-8D899889C6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" r="964"/>
          <a:stretch>
            <a:fillRect/>
          </a:stretch>
        </p:blipFill>
        <p:spPr>
          <a:xfrm>
            <a:off x="5802289" y="392400"/>
            <a:ext cx="6073200" cy="6073200"/>
          </a:xfrm>
        </p:spPr>
      </p:pic>
    </p:spTree>
    <p:extLst>
      <p:ext uri="{BB962C8B-B14F-4D97-AF65-F5344CB8AC3E}">
        <p14:creationId xmlns:p14="http://schemas.microsoft.com/office/powerpoint/2010/main" val="392666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7">
            <a:extLst>
              <a:ext uri="{FF2B5EF4-FFF2-40B4-BE49-F238E27FC236}">
                <a16:creationId xmlns:a16="http://schemas.microsoft.com/office/drawing/2014/main" id="{0C367C96-4273-C622-B9F6-FDB956A9C700}"/>
              </a:ext>
            </a:extLst>
          </p:cNvPr>
          <p:cNvSpPr/>
          <p:nvPr/>
        </p:nvSpPr>
        <p:spPr>
          <a:xfrm rot="19392804">
            <a:off x="-3138302" y="-2248844"/>
            <a:ext cx="10787424" cy="10787424"/>
          </a:xfrm>
          <a:prstGeom prst="ellipse">
            <a:avLst/>
          </a:prstGeom>
          <a:gradFill>
            <a:gsLst>
              <a:gs pos="0">
                <a:schemeClr val="accent2">
                  <a:lumMod val="71000"/>
                  <a:lumOff val="29000"/>
                  <a:alpha val="0"/>
                </a:schemeClr>
              </a:gs>
              <a:gs pos="99000">
                <a:schemeClr val="accent2">
                  <a:lumMod val="75000"/>
                  <a:alpha val="3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77A50E-D0DD-4F45-899E-BFB3C26738E7}"/>
              </a:ext>
            </a:extLst>
          </p:cNvPr>
          <p:cNvSpPr txBox="1">
            <a:spLocks/>
          </p:cNvSpPr>
          <p:nvPr/>
        </p:nvSpPr>
        <p:spPr>
          <a:xfrm>
            <a:off x="11572138" y="6163987"/>
            <a:ext cx="303351" cy="544669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09">
              <a:lnSpc>
                <a:spcPct val="90000"/>
              </a:lnSpc>
              <a:spcBef>
                <a:spcPct val="0"/>
              </a:spcBef>
            </a:pPr>
            <a:fld id="{1A290D8D-6BA0-418D-AFED-C65293F70DA0}" type="slidenum">
              <a:rPr lang="en-US" sz="1000">
                <a:solidFill>
                  <a:schemeClr val="bg1"/>
                </a:solidFill>
                <a:latin typeface="Oswald Light" pitchFamily="2" charset="-52"/>
                <a:ea typeface="VTB Group Cond" panose="020B0506050504020204" pitchFamily="34" charset="0"/>
                <a:cs typeface="+mj-cs"/>
              </a:rPr>
              <a:pPr algn="l" defTabSz="914309">
                <a:lnSpc>
                  <a:spcPct val="90000"/>
                </a:lnSpc>
                <a:spcBef>
                  <a:spcPct val="0"/>
                </a:spcBef>
              </a:pPr>
              <a:t>3</a:t>
            </a:fld>
            <a:endParaRPr lang="en-US" sz="1000" dirty="0">
              <a:solidFill>
                <a:schemeClr val="bg1"/>
              </a:solidFill>
              <a:latin typeface="Oswald Light" pitchFamily="2" charset="-52"/>
              <a:ea typeface="VTB Group Cond" panose="020B0506050504020204" pitchFamily="34" charset="0"/>
              <a:cs typeface="+mj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9E7D8A5-CF48-4004-AF29-4EA6CB85C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827" y="250346"/>
            <a:ext cx="5861893" cy="1311128"/>
          </a:xfrm>
        </p:spPr>
        <p:txBody>
          <a:bodyPr/>
          <a:lstStyle/>
          <a:p>
            <a:r>
              <a:rPr lang="ru-RU" b="1" dirty="0"/>
              <a:t>Элементы</a:t>
            </a:r>
            <a:br>
              <a:rPr lang="ru-RU" sz="4400" b="1" dirty="0">
                <a:ea typeface="+mj-ea"/>
              </a:rPr>
            </a:br>
            <a:r>
              <a:rPr lang="ru-RU" b="1" dirty="0"/>
              <a:t>Управления</a:t>
            </a:r>
          </a:p>
        </p:txBody>
      </p:sp>
      <p:sp>
        <p:nvSpPr>
          <p:cNvPr id="11" name="Овал 49">
            <a:extLst>
              <a:ext uri="{FF2B5EF4-FFF2-40B4-BE49-F238E27FC236}">
                <a16:creationId xmlns:a16="http://schemas.microsoft.com/office/drawing/2014/main" id="{3449E779-E7B9-3C6E-3D08-67A66B065F6D}"/>
              </a:ext>
            </a:extLst>
          </p:cNvPr>
          <p:cNvSpPr/>
          <p:nvPr/>
        </p:nvSpPr>
        <p:spPr>
          <a:xfrm flipH="1">
            <a:off x="11714487" y="1699511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" name="Овал 49">
            <a:extLst>
              <a:ext uri="{FF2B5EF4-FFF2-40B4-BE49-F238E27FC236}">
                <a16:creationId xmlns:a16="http://schemas.microsoft.com/office/drawing/2014/main" id="{09A91345-CB66-9FF5-E045-093094102766}"/>
              </a:ext>
            </a:extLst>
          </p:cNvPr>
          <p:cNvSpPr/>
          <p:nvPr/>
        </p:nvSpPr>
        <p:spPr>
          <a:xfrm flipH="1">
            <a:off x="11753813" y="4343131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Oval 7">
            <a:extLst>
              <a:ext uri="{FF2B5EF4-FFF2-40B4-BE49-F238E27FC236}">
                <a16:creationId xmlns:a16="http://schemas.microsoft.com/office/drawing/2014/main" id="{852644B1-A030-EBEA-5978-F22E2E2C3BBE}"/>
              </a:ext>
            </a:extLst>
          </p:cNvPr>
          <p:cNvSpPr/>
          <p:nvPr/>
        </p:nvSpPr>
        <p:spPr>
          <a:xfrm rot="19392804">
            <a:off x="-1074992" y="2437735"/>
            <a:ext cx="10035331" cy="10652331"/>
          </a:xfrm>
          <a:prstGeom prst="ellipse">
            <a:avLst/>
          </a:prstGeom>
          <a:gradFill flip="none" rotWithShape="1">
            <a:gsLst>
              <a:gs pos="0">
                <a:srgbClr val="F22779">
                  <a:tint val="66000"/>
                  <a:satMod val="160000"/>
                  <a:alpha val="99000"/>
                </a:srgbClr>
              </a:gs>
              <a:gs pos="21000">
                <a:srgbClr val="F22779">
                  <a:tint val="44500"/>
                  <a:satMod val="160000"/>
                  <a:alpha val="91000"/>
                </a:srgbClr>
              </a:gs>
              <a:gs pos="100000">
                <a:srgbClr val="F22779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92E116F7-0648-1C0A-ABAA-F601551F157B}"/>
              </a:ext>
            </a:extLst>
          </p:cNvPr>
          <p:cNvGrpSpPr/>
          <p:nvPr/>
        </p:nvGrpSpPr>
        <p:grpSpPr>
          <a:xfrm>
            <a:off x="532776" y="401084"/>
            <a:ext cx="3799738" cy="6055832"/>
            <a:chOff x="1053141" y="820462"/>
            <a:chExt cx="3352800" cy="5343525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BE7675E4-9DC3-5654-F5A6-938BF51F6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3141" y="820462"/>
              <a:ext cx="3352800" cy="5343525"/>
            </a:xfrm>
            <a:prstGeom prst="rect">
              <a:avLst/>
            </a:prstGeom>
          </p:spPr>
        </p:pic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2EB7475F-0450-F8CF-D940-196599C11BB5}"/>
                </a:ext>
              </a:extLst>
            </p:cNvPr>
            <p:cNvSpPr/>
            <p:nvPr/>
          </p:nvSpPr>
          <p:spPr>
            <a:xfrm>
              <a:off x="2251791" y="3346315"/>
              <a:ext cx="1108953" cy="301557"/>
            </a:xfrm>
            <a:prstGeom prst="roundRect">
              <a:avLst/>
            </a:prstGeom>
            <a:solidFill>
              <a:srgbClr val="182B34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0B6FC001-104B-D5A0-6C4C-7942B34CDD10}"/>
                </a:ext>
              </a:extLst>
            </p:cNvPr>
            <p:cNvSpPr/>
            <p:nvPr/>
          </p:nvSpPr>
          <p:spPr>
            <a:xfrm>
              <a:off x="2076531" y="4755151"/>
              <a:ext cx="1344849" cy="301557"/>
            </a:xfrm>
            <a:prstGeom prst="roundRect">
              <a:avLst/>
            </a:prstGeom>
            <a:solidFill>
              <a:srgbClr val="182B34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265DEDFC-CF9F-99EE-72BC-5FA83450FE01}"/>
                </a:ext>
              </a:extLst>
            </p:cNvPr>
            <p:cNvSpPr/>
            <p:nvPr/>
          </p:nvSpPr>
          <p:spPr>
            <a:xfrm>
              <a:off x="1306911" y="5496111"/>
              <a:ext cx="1344849" cy="276194"/>
            </a:xfrm>
            <a:prstGeom prst="roundRect">
              <a:avLst/>
            </a:prstGeom>
            <a:solidFill>
              <a:srgbClr val="182B34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CCA78B91-6A9A-2D71-BF0C-FA2888BBA0B9}"/>
                </a:ext>
              </a:extLst>
            </p:cNvPr>
            <p:cNvSpPr/>
            <p:nvPr/>
          </p:nvSpPr>
          <p:spPr>
            <a:xfrm>
              <a:off x="2905530" y="5496111"/>
              <a:ext cx="1344849" cy="276194"/>
            </a:xfrm>
            <a:prstGeom prst="roundRect">
              <a:avLst/>
            </a:prstGeom>
            <a:solidFill>
              <a:srgbClr val="182B34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093878F2-67F5-B14B-B1CA-AA512D318754}"/>
                </a:ext>
              </a:extLst>
            </p:cNvPr>
            <p:cNvSpPr/>
            <p:nvPr/>
          </p:nvSpPr>
          <p:spPr>
            <a:xfrm>
              <a:off x="1318210" y="5853910"/>
              <a:ext cx="1344849" cy="228472"/>
            </a:xfrm>
            <a:prstGeom prst="roundRect">
              <a:avLst/>
            </a:prstGeom>
            <a:solidFill>
              <a:srgbClr val="182B34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" name="Прямоугольник: скругленные углы 21">
              <a:extLst>
                <a:ext uri="{FF2B5EF4-FFF2-40B4-BE49-F238E27FC236}">
                  <a16:creationId xmlns:a16="http://schemas.microsoft.com/office/drawing/2014/main" id="{C98B0D24-AD51-3AA5-5379-2C14287BC3F1}"/>
                </a:ext>
              </a:extLst>
            </p:cNvPr>
            <p:cNvSpPr/>
            <p:nvPr/>
          </p:nvSpPr>
          <p:spPr>
            <a:xfrm>
              <a:off x="2916829" y="5853910"/>
              <a:ext cx="1344849" cy="228472"/>
            </a:xfrm>
            <a:prstGeom prst="roundRect">
              <a:avLst/>
            </a:prstGeom>
            <a:solidFill>
              <a:srgbClr val="182B34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1B84B908-C1A0-641B-05B9-912244B7E471}"/>
                </a:ext>
              </a:extLst>
            </p:cNvPr>
            <p:cNvSpPr/>
            <p:nvPr/>
          </p:nvSpPr>
          <p:spPr>
            <a:xfrm>
              <a:off x="2916829" y="5104429"/>
              <a:ext cx="1344849" cy="350879"/>
            </a:xfrm>
            <a:prstGeom prst="roundRect">
              <a:avLst/>
            </a:prstGeom>
            <a:solidFill>
              <a:srgbClr val="182B34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C927F2D-3477-6285-39D8-6460B1B59ABA}"/>
              </a:ext>
            </a:extLst>
          </p:cNvPr>
          <p:cNvSpPr txBox="1"/>
          <p:nvPr/>
        </p:nvSpPr>
        <p:spPr>
          <a:xfrm>
            <a:off x="8485802" y="1632145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Добавление точки по координатам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4857F0-CD40-20AB-7F9E-39E72B2DC532}"/>
              </a:ext>
            </a:extLst>
          </p:cNvPr>
          <p:cNvSpPr txBox="1"/>
          <p:nvPr/>
        </p:nvSpPr>
        <p:spPr>
          <a:xfrm>
            <a:off x="8249327" y="2312129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Случайное добавление нескольких точек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294F32-2390-6315-4304-889E99272D11}"/>
              </a:ext>
            </a:extLst>
          </p:cNvPr>
          <p:cNvSpPr txBox="1"/>
          <p:nvPr/>
        </p:nvSpPr>
        <p:spPr>
          <a:xfrm>
            <a:off x="8249327" y="2960203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Добавление окружности по координатам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AC0E4B-7EBD-DB46-4383-557A2E2085A8}"/>
              </a:ext>
            </a:extLst>
          </p:cNvPr>
          <p:cNvSpPr txBox="1"/>
          <p:nvPr/>
        </p:nvSpPr>
        <p:spPr>
          <a:xfrm>
            <a:off x="7931932" y="3612232"/>
            <a:ext cx="413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Случайное добавление нескольких окружностей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ECC86F-0DAE-95D5-4312-00FAE0FCEA88}"/>
              </a:ext>
            </a:extLst>
          </p:cNvPr>
          <p:cNvSpPr txBox="1"/>
          <p:nvPr/>
        </p:nvSpPr>
        <p:spPr>
          <a:xfrm>
            <a:off x="8369992" y="4940290"/>
            <a:ext cx="3137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Загрузка</a:t>
            </a:r>
            <a:r>
              <a:rPr lang="en-US" dirty="0"/>
              <a:t>/</a:t>
            </a:r>
            <a:r>
              <a:rPr lang="ru-RU" dirty="0"/>
              <a:t>Сохранение конфигурации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5D4BBA-22FF-E4F5-A765-8452ED704A83}"/>
              </a:ext>
            </a:extLst>
          </p:cNvPr>
          <p:cNvSpPr txBox="1"/>
          <p:nvPr/>
        </p:nvSpPr>
        <p:spPr>
          <a:xfrm>
            <a:off x="9181913" y="4260306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Решение задачи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CBDAB5-9D30-8BB1-4333-FF5FA4483794}"/>
              </a:ext>
            </a:extLst>
          </p:cNvPr>
          <p:cNvSpPr txBox="1"/>
          <p:nvPr/>
        </p:nvSpPr>
        <p:spPr>
          <a:xfrm>
            <a:off x="9267397" y="5615461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Очистка поля</a:t>
            </a:r>
          </a:p>
        </p:txBody>
      </p:sp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8EAA993A-3328-02FF-07FB-88761DA0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205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196" y="303325"/>
            <a:ext cx="10515600" cy="701731"/>
          </a:xfrm>
        </p:spPr>
        <p:txBody>
          <a:bodyPr/>
          <a:lstStyle/>
          <a:p>
            <a:r>
              <a:rPr lang="ru-RU" b="1" dirty="0"/>
              <a:t>Добавление мышью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D76AF-6AC1-4D80-93A9-5D0984DF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4</a:t>
            </a:fld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8A0276-7DB2-4B78-8379-A87480D78226}"/>
              </a:ext>
            </a:extLst>
          </p:cNvPr>
          <p:cNvSpPr txBox="1"/>
          <p:nvPr/>
        </p:nvSpPr>
        <p:spPr>
          <a:xfrm>
            <a:off x="8847306" y="1868109"/>
            <a:ext cx="2867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dirty="0">
                <a:ea typeface="VTB Group Cond Book" panose="020B0506050504020204" pitchFamily="34" charset="77"/>
              </a:rPr>
              <a:t>Клик левой кнопкой мыши – добавление точки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8318B1-80E3-4E5D-8678-830FF8FC1250}"/>
              </a:ext>
            </a:extLst>
          </p:cNvPr>
          <p:cNvSpPr txBox="1"/>
          <p:nvPr/>
        </p:nvSpPr>
        <p:spPr>
          <a:xfrm>
            <a:off x="8847306" y="2877740"/>
            <a:ext cx="28672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Клик правой кнопкой мыши в двух местах области рисования – добавление окружности с центром в точке первого клика и радиусом, равным расстоянию от точек первого и второго клика</a:t>
            </a:r>
          </a:p>
        </p:txBody>
      </p:sp>
      <p:sp>
        <p:nvSpPr>
          <p:cNvPr id="30" name="Овал 49">
            <a:extLst>
              <a:ext uri="{FF2B5EF4-FFF2-40B4-BE49-F238E27FC236}">
                <a16:creationId xmlns:a16="http://schemas.microsoft.com/office/drawing/2014/main" id="{57D898A4-E6C2-46B8-B58F-7FDC2602B83A}"/>
              </a:ext>
            </a:extLst>
          </p:cNvPr>
          <p:cNvSpPr/>
          <p:nvPr/>
        </p:nvSpPr>
        <p:spPr>
          <a:xfrm flipH="1">
            <a:off x="8492806" y="1986460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Овал 49">
            <a:extLst>
              <a:ext uri="{FF2B5EF4-FFF2-40B4-BE49-F238E27FC236}">
                <a16:creationId xmlns:a16="http://schemas.microsoft.com/office/drawing/2014/main" id="{7FF65E98-AE34-7651-A7CA-0C40D07DF9C8}"/>
              </a:ext>
            </a:extLst>
          </p:cNvPr>
          <p:cNvSpPr/>
          <p:nvPr/>
        </p:nvSpPr>
        <p:spPr>
          <a:xfrm flipH="1">
            <a:off x="8492806" y="2967864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F980575-8C28-CA15-7C77-7DDF1282AAD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4" b="9814"/>
          <a:stretch>
            <a:fillRect/>
          </a:stretch>
        </p:blipFill>
        <p:spPr>
          <a:xfrm>
            <a:off x="1195213" y="1986461"/>
            <a:ext cx="5941218" cy="3571230"/>
          </a:xfrm>
        </p:spPr>
      </p:pic>
    </p:spTree>
    <p:extLst>
      <p:ext uri="{BB962C8B-B14F-4D97-AF65-F5344CB8AC3E}">
        <p14:creationId xmlns:p14="http://schemas.microsoft.com/office/powerpoint/2010/main" val="308469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51">
            <a:extLst>
              <a:ext uri="{FF2B5EF4-FFF2-40B4-BE49-F238E27FC236}">
                <a16:creationId xmlns:a16="http://schemas.microsoft.com/office/drawing/2014/main" id="{75B36D19-A768-4D95-A3FB-E2317CB16198}"/>
              </a:ext>
            </a:extLst>
          </p:cNvPr>
          <p:cNvSpPr/>
          <p:nvPr/>
        </p:nvSpPr>
        <p:spPr>
          <a:xfrm>
            <a:off x="1" y="-16276"/>
            <a:ext cx="6707335" cy="6874276"/>
          </a:xfrm>
          <a:custGeom>
            <a:avLst/>
            <a:gdLst>
              <a:gd name="connsiteX0" fmla="*/ 0 w 6707335"/>
              <a:gd name="connsiteY0" fmla="*/ 0 h 6874276"/>
              <a:gd name="connsiteX1" fmla="*/ 6707335 w 6707335"/>
              <a:gd name="connsiteY1" fmla="*/ 14477 h 6874276"/>
              <a:gd name="connsiteX2" fmla="*/ 6578507 w 6707335"/>
              <a:gd name="connsiteY2" fmla="*/ 156224 h 6874276"/>
              <a:gd name="connsiteX3" fmla="*/ 5798525 w 6707335"/>
              <a:gd name="connsiteY3" fmla="*/ 2328931 h 6874276"/>
              <a:gd name="connsiteX4" fmla="*/ 6066949 w 6707335"/>
              <a:gd name="connsiteY4" fmla="*/ 3658479 h 6874276"/>
              <a:gd name="connsiteX5" fmla="*/ 6095259 w 6707335"/>
              <a:gd name="connsiteY5" fmla="*/ 3717248 h 6874276"/>
              <a:gd name="connsiteX6" fmla="*/ 6112765 w 6707335"/>
              <a:gd name="connsiteY6" fmla="*/ 3795331 h 6874276"/>
              <a:gd name="connsiteX7" fmla="*/ 6155314 w 6707335"/>
              <a:gd name="connsiteY7" fmla="*/ 3865367 h 6874276"/>
              <a:gd name="connsiteX8" fmla="*/ 6567571 w 6707335"/>
              <a:gd name="connsiteY8" fmla="*/ 5493496 h 6874276"/>
              <a:gd name="connsiteX9" fmla="*/ 6299148 w 6707335"/>
              <a:gd name="connsiteY9" fmla="*/ 6823044 h 6874276"/>
              <a:gd name="connsiteX10" fmla="*/ 6274468 w 6707335"/>
              <a:gd name="connsiteY10" fmla="*/ 6874276 h 6874276"/>
              <a:gd name="connsiteX11" fmla="*/ 0 w 6707335"/>
              <a:gd name="connsiteY11" fmla="*/ 6874276 h 687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07335" h="6874276">
                <a:moveTo>
                  <a:pt x="0" y="0"/>
                </a:moveTo>
                <a:lnTo>
                  <a:pt x="6707335" y="14477"/>
                </a:lnTo>
                <a:lnTo>
                  <a:pt x="6578507" y="156224"/>
                </a:lnTo>
                <a:cubicBezTo>
                  <a:pt x="6091236" y="746660"/>
                  <a:pt x="5798525" y="1503612"/>
                  <a:pt x="5798525" y="2328931"/>
                </a:cubicBezTo>
                <a:cubicBezTo>
                  <a:pt x="5798525" y="2800542"/>
                  <a:pt x="5894104" y="3249829"/>
                  <a:pt x="6066949" y="3658479"/>
                </a:cubicBezTo>
                <a:lnTo>
                  <a:pt x="6095259" y="3717248"/>
                </a:lnTo>
                <a:lnTo>
                  <a:pt x="6112765" y="3795331"/>
                </a:lnTo>
                <a:lnTo>
                  <a:pt x="6155314" y="3865367"/>
                </a:lnTo>
                <a:cubicBezTo>
                  <a:pt x="6418229" y="4349350"/>
                  <a:pt x="6567571" y="4903983"/>
                  <a:pt x="6567571" y="5493496"/>
                </a:cubicBezTo>
                <a:cubicBezTo>
                  <a:pt x="6567571" y="5965107"/>
                  <a:pt x="6471992" y="6414394"/>
                  <a:pt x="6299148" y="6823044"/>
                </a:cubicBezTo>
                <a:lnTo>
                  <a:pt x="6274468" y="6874276"/>
                </a:lnTo>
                <a:lnTo>
                  <a:pt x="0" y="68742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Oswald Light" pitchFamily="2" charset="-52"/>
            </a:endParaRPr>
          </a:p>
        </p:txBody>
      </p:sp>
      <p:sp>
        <p:nvSpPr>
          <p:cNvPr id="36" name="Rectangle 11">
            <a:extLst>
              <a:ext uri="{FF2B5EF4-FFF2-40B4-BE49-F238E27FC236}">
                <a16:creationId xmlns:a16="http://schemas.microsoft.com/office/drawing/2014/main" id="{5BF3F9FB-48DF-4C14-A4E8-6B1DD486C94B}"/>
              </a:ext>
            </a:extLst>
          </p:cNvPr>
          <p:cNvSpPr/>
          <p:nvPr/>
        </p:nvSpPr>
        <p:spPr>
          <a:xfrm>
            <a:off x="3459518" y="250744"/>
            <a:ext cx="2744662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ru-RU" sz="4400" b="1" dirty="0">
                <a:solidFill>
                  <a:srgbClr val="4D5D76"/>
                </a:solidFill>
                <a:latin typeface="+mj-lt"/>
                <a:ea typeface="+mj-ea"/>
                <a:cs typeface="+mj-cs"/>
              </a:rPr>
              <a:t>Структуры</a:t>
            </a:r>
          </a:p>
        </p:txBody>
      </p:sp>
      <p:sp>
        <p:nvSpPr>
          <p:cNvPr id="37" name="Rectangle 118">
            <a:extLst>
              <a:ext uri="{FF2B5EF4-FFF2-40B4-BE49-F238E27FC236}">
                <a16:creationId xmlns:a16="http://schemas.microsoft.com/office/drawing/2014/main" id="{F82656F5-5320-43A7-A138-4BDAE1504D89}"/>
              </a:ext>
            </a:extLst>
          </p:cNvPr>
          <p:cNvSpPr/>
          <p:nvPr/>
        </p:nvSpPr>
        <p:spPr>
          <a:xfrm>
            <a:off x="6204180" y="250744"/>
            <a:ext cx="2056973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ru-RU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данных</a:t>
            </a:r>
          </a:p>
        </p:txBody>
      </p:sp>
      <p:sp>
        <p:nvSpPr>
          <p:cNvPr id="50" name="Номер слайда 5">
            <a:extLst>
              <a:ext uri="{FF2B5EF4-FFF2-40B4-BE49-F238E27FC236}">
                <a16:creationId xmlns:a16="http://schemas.microsoft.com/office/drawing/2014/main" id="{0052BBFA-5B0C-4559-953D-025804C5AE4E}"/>
              </a:ext>
            </a:extLst>
          </p:cNvPr>
          <p:cNvSpPr txBox="1">
            <a:spLocks/>
          </p:cNvSpPr>
          <p:nvPr/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r">
              <a:lnSpc>
                <a:spcPct val="90000"/>
              </a:lnSpc>
              <a:spcBef>
                <a:spcPct val="0"/>
              </a:spcBef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Akrobat" panose="00000600000000000000" pitchFamily="2" charset="-52"/>
                <a:ea typeface="VTB Group Cond Book" panose="020B0506050504020204" pitchFamily="34" charset="0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3AE3C4-C2A6-4DCD-9963-3D7F259FD580}" type="slidenum">
              <a:rPr lang="ru-RU">
                <a:solidFill>
                  <a:schemeClr val="bg1"/>
                </a:solidFill>
                <a:latin typeface="Oswald Light" pitchFamily="2" charset="-52"/>
              </a:rPr>
              <a:pPr/>
              <a:t>5</a:t>
            </a:fld>
            <a:endParaRPr lang="ru-RU" dirty="0">
              <a:solidFill>
                <a:schemeClr val="bg1"/>
              </a:solidFill>
              <a:latin typeface="Oswald Light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5860A-FB18-0363-AB63-ED95CA388F8A}"/>
              </a:ext>
            </a:extLst>
          </p:cNvPr>
          <p:cNvSpPr txBox="1"/>
          <p:nvPr/>
        </p:nvSpPr>
        <p:spPr>
          <a:xfrm>
            <a:off x="426089" y="601609"/>
            <a:ext cx="5638800" cy="1421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/</a:t>
            </a:r>
          </a:p>
          <a:p>
            <a:r>
              <a:rPr lang="ru-RU" dirty="0">
                <a:solidFill>
                  <a:schemeClr val="bg1"/>
                </a:solidFill>
              </a:rPr>
              <a:t> * Класс задачи</a:t>
            </a:r>
          </a:p>
          <a:p>
            <a:r>
              <a:rPr lang="ru-RU" dirty="0">
                <a:solidFill>
                  <a:schemeClr val="bg1"/>
                </a:solidFill>
              </a:rPr>
              <a:t> */</a:t>
            </a:r>
          </a:p>
          <a:p>
            <a:r>
              <a:rPr lang="ru-RU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JsonTypeInfo</a:t>
            </a:r>
            <a:r>
              <a:rPr lang="en-US" dirty="0">
                <a:solidFill>
                  <a:schemeClr val="bg1"/>
                </a:solidFill>
              </a:rPr>
              <a:t>(use = </a:t>
            </a:r>
            <a:r>
              <a:rPr lang="en-US" dirty="0" err="1">
                <a:solidFill>
                  <a:schemeClr val="bg1"/>
                </a:solidFill>
              </a:rPr>
              <a:t>JsonTypeInfo.Id.CLASS</a:t>
            </a:r>
            <a:r>
              <a:rPr lang="en-US" dirty="0">
                <a:solidFill>
                  <a:schemeClr val="bg1"/>
                </a:solidFill>
              </a:rPr>
              <a:t>, property = "@class")</a:t>
            </a:r>
          </a:p>
          <a:p>
            <a:r>
              <a:rPr lang="en-US" dirty="0">
                <a:solidFill>
                  <a:schemeClr val="bg1"/>
                </a:solidFill>
              </a:rPr>
              <a:t>public class Task {</a:t>
            </a:r>
          </a:p>
          <a:p>
            <a:r>
              <a:rPr lang="en-US" dirty="0">
                <a:solidFill>
                  <a:schemeClr val="bg1"/>
                </a:solidFill>
              </a:rPr>
              <a:t>    /</a:t>
            </a:r>
          </a:p>
          <a:p>
            <a:r>
              <a:rPr lang="en-US" dirty="0">
                <a:solidFill>
                  <a:schemeClr val="bg1"/>
                </a:solidFill>
              </a:rPr>
              <a:t>     * </a:t>
            </a:r>
            <a:r>
              <a:rPr lang="ru-RU" dirty="0">
                <a:solidFill>
                  <a:schemeClr val="bg1"/>
                </a:solidFill>
              </a:rPr>
              <a:t>Текст задачи</a:t>
            </a:r>
          </a:p>
          <a:p>
            <a:r>
              <a:rPr lang="ru-RU" dirty="0">
                <a:solidFill>
                  <a:schemeClr val="bg1"/>
                </a:solidFill>
              </a:rPr>
              <a:t>     */</a:t>
            </a:r>
          </a:p>
          <a:p>
            <a:r>
              <a:rPr lang="ru-RU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chemeClr val="bg1"/>
                </a:solidFill>
              </a:rPr>
              <a:t>public static final String TASK_TEXT = """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</a:t>
            </a:r>
            <a:r>
              <a:rPr lang="ru-RU" dirty="0">
                <a:solidFill>
                  <a:schemeClr val="bg1"/>
                </a:solidFill>
              </a:rPr>
              <a:t>ПОСТАНОВКА ЗАДАЧИ:</a:t>
            </a:r>
          </a:p>
          <a:p>
            <a:r>
              <a:rPr lang="ru-RU" dirty="0">
                <a:solidFill>
                  <a:schemeClr val="bg1"/>
                </a:solidFill>
              </a:rPr>
              <a:t>            На плоскости задано множество точек, и множество </a:t>
            </a:r>
          </a:p>
          <a:p>
            <a:r>
              <a:rPr lang="ru-RU" dirty="0">
                <a:solidFill>
                  <a:schemeClr val="bg1"/>
                </a:solidFill>
              </a:rPr>
              <a:t>            окружностей. Множество точек образует все возможные </a:t>
            </a:r>
          </a:p>
          <a:p>
            <a:r>
              <a:rPr lang="ru-RU" dirty="0">
                <a:solidFill>
                  <a:schemeClr val="bg1"/>
                </a:solidFill>
              </a:rPr>
              <a:t>            прямые, которые могут быть построены парами точек </a:t>
            </a:r>
          </a:p>
          <a:p>
            <a:r>
              <a:rPr lang="ru-RU" dirty="0">
                <a:solidFill>
                  <a:schemeClr val="bg1"/>
                </a:solidFill>
              </a:rPr>
              <a:t>            множества. Найти такую прямую и такую окружность, </a:t>
            </a:r>
          </a:p>
          <a:p>
            <a:r>
              <a:rPr lang="ru-RU" dirty="0">
                <a:solidFill>
                  <a:schemeClr val="bg1"/>
                </a:solidFill>
              </a:rPr>
              <a:t>            что эта прямая пересекает указанную окружность, и </a:t>
            </a:r>
          </a:p>
          <a:p>
            <a:r>
              <a:rPr lang="ru-RU" dirty="0">
                <a:solidFill>
                  <a:schemeClr val="bg1"/>
                </a:solidFill>
              </a:rPr>
              <a:t>            при этом длина отрезка прямой, находящейся внутри </a:t>
            </a:r>
          </a:p>
          <a:p>
            <a:r>
              <a:rPr lang="ru-RU" dirty="0">
                <a:solidFill>
                  <a:schemeClr val="bg1"/>
                </a:solidFill>
              </a:rPr>
              <a:t>            окружности, максимальна. В качестве ответа: выделить </a:t>
            </a:r>
          </a:p>
          <a:p>
            <a:r>
              <a:rPr lang="ru-RU" dirty="0">
                <a:solidFill>
                  <a:schemeClr val="bg1"/>
                </a:solidFill>
              </a:rPr>
              <a:t>            найденные две точки, выделить найденную окружность, </a:t>
            </a:r>
          </a:p>
          <a:p>
            <a:r>
              <a:rPr lang="ru-RU" dirty="0">
                <a:solidFill>
                  <a:schemeClr val="bg1"/>
                </a:solidFill>
              </a:rPr>
              <a:t>            нарисовать прямую, которая через них проходит,</a:t>
            </a:r>
          </a:p>
          <a:p>
            <a:r>
              <a:rPr lang="ru-RU" dirty="0">
                <a:solidFill>
                  <a:schemeClr val="bg1"/>
                </a:solidFill>
              </a:rPr>
              <a:t>            выделить на этой прямой отрезок между двумя </a:t>
            </a:r>
          </a:p>
          <a:p>
            <a:r>
              <a:rPr lang="ru-RU" dirty="0">
                <a:solidFill>
                  <a:schemeClr val="bg1"/>
                </a:solidFill>
              </a:rPr>
              <a:t>            найденными точками пересечения.""";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    /</a:t>
            </a:r>
          </a:p>
          <a:p>
            <a:r>
              <a:rPr lang="ru-RU" dirty="0">
                <a:solidFill>
                  <a:schemeClr val="bg1"/>
                </a:solidFill>
              </a:rPr>
              <a:t>     * Вещественная система координат задачи</a:t>
            </a:r>
          </a:p>
          <a:p>
            <a:r>
              <a:rPr lang="ru-RU" dirty="0">
                <a:solidFill>
                  <a:schemeClr val="bg1"/>
                </a:solidFill>
              </a:rPr>
              <a:t>     */</a:t>
            </a:r>
          </a:p>
          <a:p>
            <a:r>
              <a:rPr lang="ru-RU" dirty="0">
                <a:solidFill>
                  <a:schemeClr val="bg1"/>
                </a:solidFill>
              </a:rPr>
              <a:t>    @</a:t>
            </a:r>
            <a:r>
              <a:rPr lang="en-US" dirty="0">
                <a:solidFill>
                  <a:schemeClr val="bg1"/>
                </a:solidFill>
              </a:rPr>
              <a:t>Getter</a:t>
            </a:r>
          </a:p>
          <a:p>
            <a:r>
              <a:rPr lang="en-US" dirty="0">
                <a:solidFill>
                  <a:schemeClr val="bg1"/>
                </a:solidFill>
              </a:rPr>
              <a:t>    private final CoordinateSystem2d </a:t>
            </a:r>
            <a:r>
              <a:rPr lang="en-US" dirty="0" err="1">
                <a:solidFill>
                  <a:schemeClr val="bg1"/>
                </a:solidFill>
              </a:rPr>
              <a:t>ownCS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</a:rPr>
              <a:t>    /</a:t>
            </a:r>
          </a:p>
          <a:p>
            <a:r>
              <a:rPr lang="en-US" dirty="0">
                <a:solidFill>
                  <a:schemeClr val="bg1"/>
                </a:solidFill>
              </a:rPr>
              <a:t>     * </a:t>
            </a:r>
            <a:r>
              <a:rPr lang="ru-RU" dirty="0">
                <a:solidFill>
                  <a:schemeClr val="bg1"/>
                </a:solidFill>
              </a:rPr>
              <a:t>Список точек</a:t>
            </a:r>
          </a:p>
          <a:p>
            <a:r>
              <a:rPr lang="ru-RU" dirty="0">
                <a:solidFill>
                  <a:schemeClr val="bg1"/>
                </a:solidFill>
              </a:rPr>
              <a:t>     */</a:t>
            </a:r>
          </a:p>
          <a:p>
            <a:r>
              <a:rPr lang="ru-RU" dirty="0">
                <a:solidFill>
                  <a:schemeClr val="bg1"/>
                </a:solidFill>
              </a:rPr>
              <a:t>    @</a:t>
            </a:r>
            <a:r>
              <a:rPr lang="en-US" dirty="0">
                <a:solidFill>
                  <a:schemeClr val="bg1"/>
                </a:solidFill>
              </a:rPr>
              <a:t>Getter</a:t>
            </a:r>
          </a:p>
          <a:p>
            <a:r>
              <a:rPr lang="en-US" dirty="0">
                <a:solidFill>
                  <a:schemeClr val="bg1"/>
                </a:solidFill>
              </a:rPr>
              <a:t>    private final </a:t>
            </a:r>
            <a:r>
              <a:rPr lang="en-US" dirty="0" err="1">
                <a:solidFill>
                  <a:schemeClr val="bg1"/>
                </a:solidFill>
              </a:rPr>
              <a:t>ArrayList</a:t>
            </a:r>
            <a:r>
              <a:rPr lang="en-US" dirty="0">
                <a:solidFill>
                  <a:schemeClr val="bg1"/>
                </a:solidFill>
              </a:rPr>
              <a:t>&lt;Point&gt; points;</a:t>
            </a:r>
          </a:p>
          <a:p>
            <a:r>
              <a:rPr lang="en-US" dirty="0">
                <a:solidFill>
                  <a:schemeClr val="bg1"/>
                </a:solidFill>
              </a:rPr>
              <a:t>    /</a:t>
            </a:r>
          </a:p>
          <a:p>
            <a:r>
              <a:rPr lang="en-US" dirty="0">
                <a:solidFill>
                  <a:schemeClr val="bg1"/>
                </a:solidFill>
              </a:rPr>
              <a:t>     * </a:t>
            </a:r>
            <a:r>
              <a:rPr lang="ru-RU" dirty="0">
                <a:solidFill>
                  <a:schemeClr val="bg1"/>
                </a:solidFill>
              </a:rPr>
              <a:t>Список окружностей</a:t>
            </a:r>
          </a:p>
          <a:p>
            <a:r>
              <a:rPr lang="ru-RU" dirty="0">
                <a:solidFill>
                  <a:schemeClr val="bg1"/>
                </a:solidFill>
              </a:rPr>
              <a:t>     */</a:t>
            </a:r>
          </a:p>
          <a:p>
            <a:r>
              <a:rPr lang="ru-RU" dirty="0">
                <a:solidFill>
                  <a:schemeClr val="bg1"/>
                </a:solidFill>
              </a:rPr>
              <a:t>    @</a:t>
            </a:r>
            <a:r>
              <a:rPr lang="en-US" dirty="0">
                <a:solidFill>
                  <a:schemeClr val="bg1"/>
                </a:solidFill>
              </a:rPr>
              <a:t>Getter</a:t>
            </a:r>
          </a:p>
          <a:p>
            <a:r>
              <a:rPr lang="en-US" dirty="0">
                <a:solidFill>
                  <a:schemeClr val="bg1"/>
                </a:solidFill>
              </a:rPr>
              <a:t>    private final </a:t>
            </a:r>
            <a:r>
              <a:rPr lang="en-US" dirty="0" err="1">
                <a:solidFill>
                  <a:schemeClr val="bg1"/>
                </a:solidFill>
              </a:rPr>
              <a:t>ArrayList</a:t>
            </a:r>
            <a:r>
              <a:rPr lang="en-US" dirty="0">
                <a:solidFill>
                  <a:schemeClr val="bg1"/>
                </a:solidFill>
              </a:rPr>
              <a:t>&lt;Circle&gt; circles;</a:t>
            </a:r>
          </a:p>
          <a:p>
            <a:r>
              <a:rPr lang="en-US" dirty="0">
                <a:solidFill>
                  <a:schemeClr val="bg1"/>
                </a:solidFill>
              </a:rPr>
              <a:t>    /</a:t>
            </a:r>
          </a:p>
          <a:p>
            <a:r>
              <a:rPr lang="en-US" dirty="0">
                <a:solidFill>
                  <a:schemeClr val="bg1"/>
                </a:solidFill>
              </a:rPr>
              <a:t>     * </a:t>
            </a:r>
            <a:r>
              <a:rPr lang="ru-RU" dirty="0">
                <a:solidFill>
                  <a:schemeClr val="bg1"/>
                </a:solidFill>
              </a:rPr>
              <a:t>Список линий</a:t>
            </a:r>
          </a:p>
          <a:p>
            <a:r>
              <a:rPr lang="ru-RU" dirty="0">
                <a:solidFill>
                  <a:schemeClr val="bg1"/>
                </a:solidFill>
              </a:rPr>
              <a:t>     */</a:t>
            </a:r>
          </a:p>
          <a:p>
            <a:r>
              <a:rPr lang="ru-RU" dirty="0">
                <a:solidFill>
                  <a:schemeClr val="bg1"/>
                </a:solidFill>
              </a:rPr>
              <a:t>    @</a:t>
            </a:r>
            <a:r>
              <a:rPr lang="en-US" dirty="0">
                <a:solidFill>
                  <a:schemeClr val="bg1"/>
                </a:solidFill>
              </a:rPr>
              <a:t>Getter</a:t>
            </a:r>
          </a:p>
          <a:p>
            <a:r>
              <a:rPr lang="en-US" dirty="0">
                <a:solidFill>
                  <a:schemeClr val="bg1"/>
                </a:solidFill>
              </a:rPr>
              <a:t>    @JsonIgnore</a:t>
            </a:r>
          </a:p>
          <a:p>
            <a:r>
              <a:rPr lang="en-US" dirty="0">
                <a:solidFill>
                  <a:schemeClr val="bg1"/>
                </a:solidFill>
              </a:rPr>
              <a:t>    private final </a:t>
            </a:r>
            <a:r>
              <a:rPr lang="en-US" dirty="0" err="1">
                <a:solidFill>
                  <a:schemeClr val="bg1"/>
                </a:solidFill>
              </a:rPr>
              <a:t>ArrayList</a:t>
            </a:r>
            <a:r>
              <a:rPr lang="en-US" dirty="0">
                <a:solidFill>
                  <a:schemeClr val="bg1"/>
                </a:solidFill>
              </a:rPr>
              <a:t>&lt;Line&gt; lines;</a:t>
            </a:r>
          </a:p>
          <a:p>
            <a:r>
              <a:rPr lang="en-US" dirty="0">
                <a:solidFill>
                  <a:schemeClr val="bg1"/>
                </a:solidFill>
              </a:rPr>
              <a:t>    /</a:t>
            </a:r>
          </a:p>
          <a:p>
            <a:r>
              <a:rPr lang="en-US" dirty="0">
                <a:solidFill>
                  <a:schemeClr val="bg1"/>
                </a:solidFill>
              </a:rPr>
              <a:t>     * </a:t>
            </a:r>
            <a:r>
              <a:rPr lang="ru-RU" dirty="0">
                <a:solidFill>
                  <a:schemeClr val="bg1"/>
                </a:solidFill>
              </a:rPr>
              <a:t>коэффициент колёсика мыши</a:t>
            </a:r>
          </a:p>
          <a:p>
            <a:r>
              <a:rPr lang="ru-RU" dirty="0">
                <a:solidFill>
                  <a:schemeClr val="bg1"/>
                </a:solidFill>
              </a:rPr>
              <a:t>     */</a:t>
            </a:r>
          </a:p>
          <a:p>
            <a:r>
              <a:rPr lang="ru-RU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chemeClr val="bg1"/>
                </a:solidFill>
              </a:rPr>
              <a:t>private static final float WHEEL_SENSITIVE = 0.001f;</a:t>
            </a:r>
          </a:p>
          <a:p>
            <a:r>
              <a:rPr lang="en-US" dirty="0">
                <a:solidFill>
                  <a:schemeClr val="bg1"/>
                </a:solidFill>
              </a:rPr>
              <a:t>    /</a:t>
            </a:r>
          </a:p>
          <a:p>
            <a:r>
              <a:rPr lang="en-US" dirty="0">
                <a:solidFill>
                  <a:schemeClr val="bg1"/>
                </a:solidFill>
              </a:rPr>
              <a:t>     * </a:t>
            </a:r>
            <a:r>
              <a:rPr lang="ru-RU" dirty="0">
                <a:solidFill>
                  <a:schemeClr val="bg1"/>
                </a:solidFill>
              </a:rPr>
              <a:t>Размер точки</a:t>
            </a:r>
          </a:p>
          <a:p>
            <a:r>
              <a:rPr lang="ru-RU" dirty="0">
                <a:solidFill>
                  <a:schemeClr val="bg1"/>
                </a:solidFill>
              </a:rPr>
              <a:t>     */</a:t>
            </a:r>
          </a:p>
          <a:p>
            <a:r>
              <a:rPr lang="ru-RU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chemeClr val="bg1"/>
                </a:solidFill>
              </a:rPr>
              <a:t>private static final int POINT_SIZE = 3;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5C7448-FFEC-2557-2676-8A1FD9C9E4CC}"/>
              </a:ext>
            </a:extLst>
          </p:cNvPr>
          <p:cNvSpPr txBox="1"/>
          <p:nvPr/>
        </p:nvSpPr>
        <p:spPr>
          <a:xfrm>
            <a:off x="6492948" y="952475"/>
            <a:ext cx="324781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/**</a:t>
            </a:r>
          </a:p>
          <a:p>
            <a:r>
              <a:rPr lang="ru-RU" dirty="0"/>
              <a:t> * Класс точки</a:t>
            </a:r>
          </a:p>
          <a:p>
            <a:r>
              <a:rPr lang="ru-RU" dirty="0"/>
              <a:t> */</a:t>
            </a:r>
          </a:p>
          <a:p>
            <a:r>
              <a:rPr lang="en-US" dirty="0"/>
              <a:t>public class Point {</a:t>
            </a:r>
          </a:p>
          <a:p>
            <a:r>
              <a:rPr lang="en-US" dirty="0"/>
              <a:t>    /**</a:t>
            </a:r>
          </a:p>
          <a:p>
            <a:r>
              <a:rPr lang="en-US" dirty="0"/>
              <a:t>     * </a:t>
            </a:r>
            <a:r>
              <a:rPr lang="ru-RU" dirty="0"/>
              <a:t>Координаты точки</a:t>
            </a:r>
          </a:p>
          <a:p>
            <a:r>
              <a:rPr lang="ru-RU" dirty="0"/>
              <a:t>     */</a:t>
            </a:r>
          </a:p>
          <a:p>
            <a:r>
              <a:rPr lang="ru-RU" dirty="0"/>
              <a:t>    </a:t>
            </a:r>
            <a:r>
              <a:rPr lang="en-US" dirty="0"/>
              <a:t>public final Vector2d pos;</a:t>
            </a:r>
          </a:p>
          <a:p>
            <a:r>
              <a:rPr lang="en-US" dirty="0"/>
              <a:t>    /**</a:t>
            </a:r>
          </a:p>
          <a:p>
            <a:r>
              <a:rPr lang="en-US" dirty="0"/>
              <a:t>     * </a:t>
            </a:r>
            <a:r>
              <a:rPr lang="ru-RU" dirty="0"/>
              <a:t>Конструктор точки</a:t>
            </a:r>
          </a:p>
          <a:p>
            <a:r>
              <a:rPr lang="ru-RU" dirty="0"/>
              <a:t>     *</a:t>
            </a:r>
          </a:p>
          <a:p>
            <a:r>
              <a:rPr lang="ru-RU" dirty="0"/>
              <a:t>     * @</a:t>
            </a:r>
            <a:r>
              <a:rPr lang="en-US" dirty="0"/>
              <a:t>param pos     </a:t>
            </a:r>
            <a:r>
              <a:rPr lang="ru-RU" dirty="0"/>
              <a:t>положение точки</a:t>
            </a:r>
          </a:p>
          <a:p>
            <a:r>
              <a:rPr lang="ru-RU" dirty="0"/>
              <a:t>     */</a:t>
            </a:r>
          </a:p>
          <a:p>
            <a:r>
              <a:rPr lang="ru-RU" dirty="0"/>
              <a:t>    @</a:t>
            </a:r>
            <a:r>
              <a:rPr lang="en-US" dirty="0" err="1"/>
              <a:t>JsonCreator</a:t>
            </a:r>
            <a:endParaRPr lang="en-US" dirty="0"/>
          </a:p>
          <a:p>
            <a:r>
              <a:rPr lang="en-US" dirty="0"/>
              <a:t>    public Point(@JsonProperty("pos")</a:t>
            </a:r>
            <a:r>
              <a:rPr lang="ru-RU" dirty="0"/>
              <a:t>         </a:t>
            </a:r>
            <a:r>
              <a:rPr lang="en-US" dirty="0"/>
              <a:t> </a:t>
            </a:r>
            <a:r>
              <a:rPr lang="ru-RU" dirty="0"/>
              <a:t>          </a:t>
            </a:r>
            <a:r>
              <a:rPr lang="en-US" dirty="0"/>
              <a:t>Vector2d pos) {</a:t>
            </a:r>
          </a:p>
          <a:p>
            <a:r>
              <a:rPr lang="en-US" dirty="0"/>
              <a:t>        </a:t>
            </a:r>
            <a:r>
              <a:rPr lang="en-US" dirty="0" err="1"/>
              <a:t>this.pos</a:t>
            </a:r>
            <a:r>
              <a:rPr lang="en-US" dirty="0"/>
              <a:t> = pos;</a:t>
            </a:r>
          </a:p>
          <a:p>
            <a:r>
              <a:rPr lang="en-US" sz="2400" dirty="0"/>
              <a:t>    }</a:t>
            </a:r>
            <a:endParaRPr lang="ru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CC2B51-022D-0D15-4BE0-AE10EA4A4E61}"/>
              </a:ext>
            </a:extLst>
          </p:cNvPr>
          <p:cNvSpPr txBox="1"/>
          <p:nvPr/>
        </p:nvSpPr>
        <p:spPr>
          <a:xfrm>
            <a:off x="9963247" y="918839"/>
            <a:ext cx="25142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/**</a:t>
            </a:r>
          </a:p>
          <a:p>
            <a:r>
              <a:rPr lang="en-US" dirty="0"/>
              <a:t> * </a:t>
            </a:r>
            <a:r>
              <a:rPr lang="en-US" dirty="0" err="1"/>
              <a:t>Класс</a:t>
            </a:r>
            <a:r>
              <a:rPr lang="en-US" dirty="0"/>
              <a:t> </a:t>
            </a:r>
            <a:r>
              <a:rPr lang="en-US" dirty="0" err="1"/>
              <a:t>прямой</a:t>
            </a:r>
            <a:endParaRPr lang="en-US" dirty="0"/>
          </a:p>
          <a:p>
            <a:r>
              <a:rPr lang="en-US" dirty="0"/>
              <a:t> */</a:t>
            </a:r>
          </a:p>
          <a:p>
            <a:endParaRPr lang="en-US" dirty="0"/>
          </a:p>
          <a:p>
            <a:r>
              <a:rPr lang="en-US" dirty="0"/>
              <a:t>public class Line {</a:t>
            </a:r>
          </a:p>
          <a:p>
            <a:r>
              <a:rPr lang="en-US" dirty="0"/>
              <a:t>    public Point </a:t>
            </a:r>
            <a:r>
              <a:rPr lang="en-US" dirty="0" err="1"/>
              <a:t>pointA</a:t>
            </a:r>
            <a:r>
              <a:rPr lang="en-US" dirty="0"/>
              <a:t>;</a:t>
            </a:r>
          </a:p>
          <a:p>
            <a:r>
              <a:rPr lang="en-US" dirty="0"/>
              <a:t>    public Point </a:t>
            </a:r>
            <a:r>
              <a:rPr lang="en-US" dirty="0" err="1"/>
              <a:t>pointB</a:t>
            </a:r>
            <a:r>
              <a:rPr lang="en-US" dirty="0"/>
              <a:t>;</a:t>
            </a:r>
            <a:endParaRPr lang="ru-RU" sz="1400" dirty="0"/>
          </a:p>
          <a:p>
            <a:endParaRPr lang="ru-RU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8335FC-321C-26A2-39EC-04D0A924DC11}"/>
              </a:ext>
            </a:extLst>
          </p:cNvPr>
          <p:cNvSpPr txBox="1"/>
          <p:nvPr/>
        </p:nvSpPr>
        <p:spPr>
          <a:xfrm>
            <a:off x="10148619" y="3429000"/>
            <a:ext cx="1880031" cy="2340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/**</a:t>
            </a:r>
          </a:p>
          <a:p>
            <a:r>
              <a:rPr lang="ru-RU" dirty="0"/>
              <a:t> * Класс окружности</a:t>
            </a:r>
          </a:p>
          <a:p>
            <a:r>
              <a:rPr lang="ru-RU" dirty="0"/>
              <a:t> */</a:t>
            </a:r>
          </a:p>
          <a:p>
            <a:r>
              <a:rPr lang="en-US" dirty="0"/>
              <a:t>public class Circle {</a:t>
            </a:r>
          </a:p>
          <a:p>
            <a:r>
              <a:rPr lang="en-US" dirty="0"/>
              <a:t>    Point </a:t>
            </a:r>
            <a:r>
              <a:rPr lang="en-US" dirty="0" err="1"/>
              <a:t>centre</a:t>
            </a:r>
            <a:r>
              <a:rPr lang="en-US" dirty="0"/>
              <a:t>;</a:t>
            </a:r>
          </a:p>
          <a:p>
            <a:r>
              <a:rPr lang="en-US" dirty="0"/>
              <a:t>    Point circ;</a:t>
            </a:r>
          </a:p>
          <a:p>
            <a:endParaRPr lang="en-US" dirty="0"/>
          </a:p>
          <a:p>
            <a:r>
              <a:rPr lang="en-US" dirty="0"/>
              <a:t>    double rad;</a:t>
            </a:r>
            <a:endParaRPr lang="ru-RU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49F511F-2DD1-9BCF-5834-89349A0AFA49}"/>
              </a:ext>
            </a:extLst>
          </p:cNvPr>
          <p:cNvCxnSpPr>
            <a:cxnSpLocks/>
          </p:cNvCxnSpPr>
          <p:nvPr/>
        </p:nvCxnSpPr>
        <p:spPr>
          <a:xfrm>
            <a:off x="9740765" y="557608"/>
            <a:ext cx="0" cy="55655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263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-0.00521 -1.1632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-5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7">
            <a:extLst>
              <a:ext uri="{FF2B5EF4-FFF2-40B4-BE49-F238E27FC236}">
                <a16:creationId xmlns:a16="http://schemas.microsoft.com/office/drawing/2014/main" id="{0C367C96-4273-C622-B9F6-FDB956A9C700}"/>
              </a:ext>
            </a:extLst>
          </p:cNvPr>
          <p:cNvSpPr/>
          <p:nvPr/>
        </p:nvSpPr>
        <p:spPr>
          <a:xfrm rot="5400000">
            <a:off x="5721363" y="-2352317"/>
            <a:ext cx="10787424" cy="10787424"/>
          </a:xfrm>
          <a:prstGeom prst="ellipse">
            <a:avLst/>
          </a:prstGeom>
          <a:gradFill>
            <a:gsLst>
              <a:gs pos="0">
                <a:schemeClr val="accent2">
                  <a:lumMod val="71000"/>
                  <a:lumOff val="29000"/>
                  <a:alpha val="0"/>
                </a:schemeClr>
              </a:gs>
              <a:gs pos="99000">
                <a:schemeClr val="accent2">
                  <a:lumMod val="75000"/>
                  <a:alpha val="3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77A50E-D0DD-4F45-899E-BFB3C26738E7}"/>
              </a:ext>
            </a:extLst>
          </p:cNvPr>
          <p:cNvSpPr txBox="1">
            <a:spLocks/>
          </p:cNvSpPr>
          <p:nvPr/>
        </p:nvSpPr>
        <p:spPr>
          <a:xfrm>
            <a:off x="11572138" y="6163987"/>
            <a:ext cx="303351" cy="544669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09">
              <a:lnSpc>
                <a:spcPct val="90000"/>
              </a:lnSpc>
              <a:spcBef>
                <a:spcPct val="0"/>
              </a:spcBef>
            </a:pPr>
            <a:fld id="{1A290D8D-6BA0-418D-AFED-C65293F70DA0}" type="slidenum">
              <a:rPr lang="en-US" sz="1000">
                <a:solidFill>
                  <a:schemeClr val="bg1"/>
                </a:solidFill>
                <a:latin typeface="Oswald Light" pitchFamily="2" charset="-52"/>
                <a:ea typeface="VTB Group Cond" panose="020B0506050504020204" pitchFamily="34" charset="0"/>
                <a:cs typeface="+mj-cs"/>
              </a:rPr>
              <a:pPr algn="l" defTabSz="914309">
                <a:lnSpc>
                  <a:spcPct val="90000"/>
                </a:lnSpc>
                <a:spcBef>
                  <a:spcPct val="0"/>
                </a:spcBef>
              </a:pPr>
              <a:t>6</a:t>
            </a:fld>
            <a:endParaRPr lang="en-US" sz="1000" dirty="0">
              <a:solidFill>
                <a:schemeClr val="bg1"/>
              </a:solidFill>
              <a:latin typeface="Oswald Light" pitchFamily="2" charset="-52"/>
              <a:ea typeface="VTB Group Cond" panose="020B0506050504020204" pitchFamily="34" charset="0"/>
              <a:cs typeface="+mj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9E7D8A5-CF48-4004-AF29-4EA6CB85C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925" y="401084"/>
            <a:ext cx="5861893" cy="701731"/>
          </a:xfrm>
        </p:spPr>
        <p:txBody>
          <a:bodyPr/>
          <a:lstStyle/>
          <a:p>
            <a:r>
              <a:rPr lang="ru-RU" b="1" dirty="0"/>
              <a:t>Рисование</a:t>
            </a:r>
          </a:p>
        </p:txBody>
      </p:sp>
      <p:sp>
        <p:nvSpPr>
          <p:cNvPr id="24" name="Oval 7">
            <a:extLst>
              <a:ext uri="{FF2B5EF4-FFF2-40B4-BE49-F238E27FC236}">
                <a16:creationId xmlns:a16="http://schemas.microsoft.com/office/drawing/2014/main" id="{852644B1-A030-EBEA-5978-F22E2E2C3BBE}"/>
              </a:ext>
            </a:extLst>
          </p:cNvPr>
          <p:cNvSpPr/>
          <p:nvPr/>
        </p:nvSpPr>
        <p:spPr>
          <a:xfrm rot="15283715">
            <a:off x="4338925" y="2751604"/>
            <a:ext cx="10035331" cy="10652331"/>
          </a:xfrm>
          <a:prstGeom prst="ellipse">
            <a:avLst/>
          </a:prstGeom>
          <a:gradFill flip="none" rotWithShape="1">
            <a:gsLst>
              <a:gs pos="0">
                <a:srgbClr val="F22779">
                  <a:tint val="66000"/>
                  <a:satMod val="160000"/>
                  <a:alpha val="99000"/>
                </a:srgbClr>
              </a:gs>
              <a:gs pos="21000">
                <a:srgbClr val="F22779">
                  <a:tint val="44500"/>
                  <a:satMod val="160000"/>
                  <a:alpha val="91000"/>
                </a:srgbClr>
              </a:gs>
              <a:gs pos="100000">
                <a:srgbClr val="F22779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8EAA993A-3328-02FF-07FB-88761DA0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6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F6C1A0-306C-95D7-A749-EE6A67B92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076" y="751949"/>
            <a:ext cx="5863049" cy="5414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DF03A2-CC8F-FED5-5CB4-5198838BFA4E}"/>
              </a:ext>
            </a:extLst>
          </p:cNvPr>
          <p:cNvSpPr txBox="1"/>
          <p:nvPr/>
        </p:nvSpPr>
        <p:spPr>
          <a:xfrm>
            <a:off x="1010933" y="1379530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Canvas.drawRect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11" name="Овал 49">
            <a:extLst>
              <a:ext uri="{FF2B5EF4-FFF2-40B4-BE49-F238E27FC236}">
                <a16:creationId xmlns:a16="http://schemas.microsoft.com/office/drawing/2014/main" id="{B7341010-1304-B428-7FEC-23D03CDF52E2}"/>
              </a:ext>
            </a:extLst>
          </p:cNvPr>
          <p:cNvSpPr/>
          <p:nvPr/>
        </p:nvSpPr>
        <p:spPr>
          <a:xfrm flipH="1">
            <a:off x="505877" y="1502256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6E816E-3F78-CCD3-556E-2285423B18E6}"/>
              </a:ext>
            </a:extLst>
          </p:cNvPr>
          <p:cNvSpPr txBox="1"/>
          <p:nvPr/>
        </p:nvSpPr>
        <p:spPr>
          <a:xfrm>
            <a:off x="1010933" y="2208447"/>
            <a:ext cx="3483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Paint(CoordinateSystem2i windowCS,CoordinateSystem2d </a:t>
            </a:r>
            <a:r>
              <a:rPr lang="en-US" sz="1800" dirty="0" err="1"/>
              <a:t>taskCS</a:t>
            </a:r>
            <a:r>
              <a:rPr lang="en-US" sz="1800" dirty="0"/>
              <a:t>, Canvas canvas)</a:t>
            </a:r>
            <a:endParaRPr lang="ru-RU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7E0D57-5A57-265B-4EC1-0D9D795765BD}"/>
              </a:ext>
            </a:extLst>
          </p:cNvPr>
          <p:cNvSpPr txBox="1"/>
          <p:nvPr/>
        </p:nvSpPr>
        <p:spPr>
          <a:xfrm>
            <a:off x="976964" y="3535403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ru-RU" sz="1800" dirty="0" err="1"/>
              <a:t>anvas.draw</a:t>
            </a:r>
            <a:r>
              <a:rPr lang="en-US" sz="1800" dirty="0"/>
              <a:t>Line</a:t>
            </a:r>
            <a:r>
              <a:rPr lang="ru-RU" sz="1800" dirty="0"/>
              <a:t>(</a:t>
            </a:r>
            <a:r>
              <a:rPr lang="en-US" sz="1800" dirty="0" err="1"/>
              <a:t>cA</a:t>
            </a:r>
            <a:r>
              <a:rPr lang="ru-RU" sz="1800" dirty="0"/>
              <a:t>.x, </a:t>
            </a:r>
            <a:r>
              <a:rPr lang="en-US" sz="1800" dirty="0" err="1"/>
              <a:t>cA</a:t>
            </a:r>
            <a:r>
              <a:rPr lang="ru-RU" sz="1800" dirty="0"/>
              <a:t>.y, </a:t>
            </a:r>
            <a:r>
              <a:rPr lang="en-US" sz="1800" dirty="0" err="1"/>
              <a:t>cB</a:t>
            </a:r>
            <a:r>
              <a:rPr lang="ru-RU" sz="1800" dirty="0"/>
              <a:t>.x, </a:t>
            </a:r>
            <a:r>
              <a:rPr lang="en-US" sz="1800" dirty="0" err="1"/>
              <a:t>cB</a:t>
            </a:r>
            <a:r>
              <a:rPr lang="ru-RU" sz="1800" dirty="0"/>
              <a:t>.y, </a:t>
            </a:r>
            <a:r>
              <a:rPr lang="ru-RU" sz="1800" dirty="0" err="1"/>
              <a:t>paint</a:t>
            </a:r>
            <a:r>
              <a:rPr lang="ru-RU" sz="1800" dirty="0"/>
              <a:t>)</a:t>
            </a:r>
          </a:p>
        </p:txBody>
      </p:sp>
      <p:sp>
        <p:nvSpPr>
          <p:cNvPr id="15" name="Овал 49">
            <a:extLst>
              <a:ext uri="{FF2B5EF4-FFF2-40B4-BE49-F238E27FC236}">
                <a16:creationId xmlns:a16="http://schemas.microsoft.com/office/drawing/2014/main" id="{99565253-046C-3BD3-19EF-20C00634AB6C}"/>
              </a:ext>
            </a:extLst>
          </p:cNvPr>
          <p:cNvSpPr/>
          <p:nvPr/>
        </p:nvSpPr>
        <p:spPr>
          <a:xfrm flipH="1">
            <a:off x="492389" y="3675567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123B63-7FB1-8AC0-27D3-2E9147DAE743}"/>
              </a:ext>
            </a:extLst>
          </p:cNvPr>
          <p:cNvSpPr txBox="1"/>
          <p:nvPr/>
        </p:nvSpPr>
        <p:spPr>
          <a:xfrm>
            <a:off x="976964" y="4478206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ru-RU" sz="1800" dirty="0" err="1"/>
              <a:t>anvas.draw</a:t>
            </a:r>
            <a:r>
              <a:rPr lang="en-US" sz="1800" dirty="0"/>
              <a:t>Line</a:t>
            </a:r>
            <a:r>
              <a:rPr lang="ru-RU" sz="1800" dirty="0"/>
              <a:t>(</a:t>
            </a:r>
            <a:r>
              <a:rPr lang="en-US" sz="1800" dirty="0" err="1"/>
              <a:t>cA</a:t>
            </a:r>
            <a:r>
              <a:rPr lang="ru-RU" sz="1800" dirty="0"/>
              <a:t>.x, </a:t>
            </a:r>
            <a:r>
              <a:rPr lang="en-US" sz="1800" dirty="0" err="1"/>
              <a:t>cA</a:t>
            </a:r>
            <a:r>
              <a:rPr lang="ru-RU" sz="1800" dirty="0"/>
              <a:t>.y, </a:t>
            </a:r>
            <a:r>
              <a:rPr lang="en-US" sz="1800" dirty="0" err="1"/>
              <a:t>cB</a:t>
            </a:r>
            <a:r>
              <a:rPr lang="ru-RU" sz="1800" dirty="0"/>
              <a:t>.x, </a:t>
            </a:r>
            <a:r>
              <a:rPr lang="en-US" sz="1800" dirty="0" err="1"/>
              <a:t>cB</a:t>
            </a:r>
            <a:r>
              <a:rPr lang="ru-RU" sz="1800" dirty="0"/>
              <a:t>.y, </a:t>
            </a:r>
            <a:r>
              <a:rPr lang="ru-RU" sz="1800" dirty="0" err="1"/>
              <a:t>paint</a:t>
            </a:r>
            <a:r>
              <a:rPr lang="ru-RU" sz="1800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5A8735-4389-3FFE-6DE1-AC6A7C5E252D}"/>
              </a:ext>
            </a:extLst>
          </p:cNvPr>
          <p:cNvSpPr txBox="1"/>
          <p:nvPr/>
        </p:nvSpPr>
        <p:spPr>
          <a:xfrm>
            <a:off x="971875" y="5419431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ru-RU" sz="1800" dirty="0" err="1"/>
              <a:t>anvas.draw</a:t>
            </a:r>
            <a:r>
              <a:rPr lang="en-US" sz="1800" dirty="0"/>
              <a:t>Lines</a:t>
            </a:r>
            <a:r>
              <a:rPr lang="ru-RU" sz="1800" dirty="0"/>
              <a:t>(</a:t>
            </a:r>
            <a:r>
              <a:rPr lang="en-US" sz="1800" dirty="0"/>
              <a:t>points</a:t>
            </a:r>
            <a:r>
              <a:rPr lang="ru-RU" sz="1800" dirty="0"/>
              <a:t>, </a:t>
            </a:r>
            <a:r>
              <a:rPr lang="ru-RU" sz="1800" dirty="0" err="1"/>
              <a:t>paint</a:t>
            </a:r>
            <a:r>
              <a:rPr lang="ru-RU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887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51">
            <a:extLst>
              <a:ext uri="{FF2B5EF4-FFF2-40B4-BE49-F238E27FC236}">
                <a16:creationId xmlns:a16="http://schemas.microsoft.com/office/drawing/2014/main" id="{75B36D19-A768-4D95-A3FB-E2317CB16198}"/>
              </a:ext>
            </a:extLst>
          </p:cNvPr>
          <p:cNvSpPr/>
          <p:nvPr/>
        </p:nvSpPr>
        <p:spPr>
          <a:xfrm>
            <a:off x="1" y="-16276"/>
            <a:ext cx="6707335" cy="6874276"/>
          </a:xfrm>
          <a:custGeom>
            <a:avLst/>
            <a:gdLst>
              <a:gd name="connsiteX0" fmla="*/ 0 w 6707335"/>
              <a:gd name="connsiteY0" fmla="*/ 0 h 6874276"/>
              <a:gd name="connsiteX1" fmla="*/ 6707335 w 6707335"/>
              <a:gd name="connsiteY1" fmla="*/ 14477 h 6874276"/>
              <a:gd name="connsiteX2" fmla="*/ 6578507 w 6707335"/>
              <a:gd name="connsiteY2" fmla="*/ 156224 h 6874276"/>
              <a:gd name="connsiteX3" fmla="*/ 5798525 w 6707335"/>
              <a:gd name="connsiteY3" fmla="*/ 2328931 h 6874276"/>
              <a:gd name="connsiteX4" fmla="*/ 6066949 w 6707335"/>
              <a:gd name="connsiteY4" fmla="*/ 3658479 h 6874276"/>
              <a:gd name="connsiteX5" fmla="*/ 6095259 w 6707335"/>
              <a:gd name="connsiteY5" fmla="*/ 3717248 h 6874276"/>
              <a:gd name="connsiteX6" fmla="*/ 6112765 w 6707335"/>
              <a:gd name="connsiteY6" fmla="*/ 3795331 h 6874276"/>
              <a:gd name="connsiteX7" fmla="*/ 6155314 w 6707335"/>
              <a:gd name="connsiteY7" fmla="*/ 3865367 h 6874276"/>
              <a:gd name="connsiteX8" fmla="*/ 6567571 w 6707335"/>
              <a:gd name="connsiteY8" fmla="*/ 5493496 h 6874276"/>
              <a:gd name="connsiteX9" fmla="*/ 6299148 w 6707335"/>
              <a:gd name="connsiteY9" fmla="*/ 6823044 h 6874276"/>
              <a:gd name="connsiteX10" fmla="*/ 6274468 w 6707335"/>
              <a:gd name="connsiteY10" fmla="*/ 6874276 h 6874276"/>
              <a:gd name="connsiteX11" fmla="*/ 0 w 6707335"/>
              <a:gd name="connsiteY11" fmla="*/ 6874276 h 687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07335" h="6874276">
                <a:moveTo>
                  <a:pt x="0" y="0"/>
                </a:moveTo>
                <a:lnTo>
                  <a:pt x="6707335" y="14477"/>
                </a:lnTo>
                <a:lnTo>
                  <a:pt x="6578507" y="156224"/>
                </a:lnTo>
                <a:cubicBezTo>
                  <a:pt x="6091236" y="746660"/>
                  <a:pt x="5798525" y="1503612"/>
                  <a:pt x="5798525" y="2328931"/>
                </a:cubicBezTo>
                <a:cubicBezTo>
                  <a:pt x="5798525" y="2800542"/>
                  <a:pt x="5894104" y="3249829"/>
                  <a:pt x="6066949" y="3658479"/>
                </a:cubicBezTo>
                <a:lnTo>
                  <a:pt x="6095259" y="3717248"/>
                </a:lnTo>
                <a:lnTo>
                  <a:pt x="6112765" y="3795331"/>
                </a:lnTo>
                <a:lnTo>
                  <a:pt x="6155314" y="3865367"/>
                </a:lnTo>
                <a:cubicBezTo>
                  <a:pt x="6418229" y="4349350"/>
                  <a:pt x="6567571" y="4903983"/>
                  <a:pt x="6567571" y="5493496"/>
                </a:cubicBezTo>
                <a:cubicBezTo>
                  <a:pt x="6567571" y="5965107"/>
                  <a:pt x="6471992" y="6414394"/>
                  <a:pt x="6299148" y="6823044"/>
                </a:cubicBezTo>
                <a:lnTo>
                  <a:pt x="6274468" y="6874276"/>
                </a:lnTo>
                <a:lnTo>
                  <a:pt x="0" y="68742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Oswald Light" pitchFamily="2" charset="-52"/>
            </a:endParaRPr>
          </a:p>
        </p:txBody>
      </p:sp>
      <p:sp>
        <p:nvSpPr>
          <p:cNvPr id="36" name="Rectangle 11">
            <a:extLst>
              <a:ext uri="{FF2B5EF4-FFF2-40B4-BE49-F238E27FC236}">
                <a16:creationId xmlns:a16="http://schemas.microsoft.com/office/drawing/2014/main" id="{5BF3F9FB-48DF-4C14-A4E8-6B1DD486C94B}"/>
              </a:ext>
            </a:extLst>
          </p:cNvPr>
          <p:cNvSpPr/>
          <p:nvPr/>
        </p:nvSpPr>
        <p:spPr>
          <a:xfrm>
            <a:off x="4737820" y="1974910"/>
            <a:ext cx="2286203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ru-RU" sz="4400" b="1" dirty="0">
                <a:solidFill>
                  <a:srgbClr val="4D5D76"/>
                </a:solidFill>
                <a:latin typeface="+mj-lt"/>
                <a:ea typeface="+mj-ea"/>
                <a:cs typeface="+mj-cs"/>
              </a:rPr>
              <a:t>Реш</a:t>
            </a:r>
            <a:r>
              <a:rPr lang="ru-RU" sz="4400" b="1" dirty="0">
                <a:latin typeface="+mj-lt"/>
                <a:ea typeface="+mj-ea"/>
                <a:cs typeface="+mj-cs"/>
              </a:rPr>
              <a:t>ение</a:t>
            </a:r>
          </a:p>
        </p:txBody>
      </p:sp>
      <p:sp>
        <p:nvSpPr>
          <p:cNvPr id="37" name="Rectangle 118">
            <a:extLst>
              <a:ext uri="{FF2B5EF4-FFF2-40B4-BE49-F238E27FC236}">
                <a16:creationId xmlns:a16="http://schemas.microsoft.com/office/drawing/2014/main" id="{F82656F5-5320-43A7-A138-4BDAE1504D89}"/>
              </a:ext>
            </a:extLst>
          </p:cNvPr>
          <p:cNvSpPr/>
          <p:nvPr/>
        </p:nvSpPr>
        <p:spPr>
          <a:xfrm>
            <a:off x="4937393" y="2719131"/>
            <a:ext cx="1887055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ru-RU" sz="4400" b="1" dirty="0">
                <a:solidFill>
                  <a:srgbClr val="56677F"/>
                </a:solidFill>
                <a:latin typeface="+mj-lt"/>
                <a:ea typeface="+mj-ea"/>
                <a:cs typeface="+mj-cs"/>
              </a:rPr>
              <a:t>зад</a:t>
            </a:r>
            <a:r>
              <a:rPr lang="ru-RU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ачи</a:t>
            </a:r>
          </a:p>
        </p:txBody>
      </p:sp>
      <p:sp>
        <p:nvSpPr>
          <p:cNvPr id="50" name="Номер слайда 5">
            <a:extLst>
              <a:ext uri="{FF2B5EF4-FFF2-40B4-BE49-F238E27FC236}">
                <a16:creationId xmlns:a16="http://schemas.microsoft.com/office/drawing/2014/main" id="{0052BBFA-5B0C-4559-953D-025804C5AE4E}"/>
              </a:ext>
            </a:extLst>
          </p:cNvPr>
          <p:cNvSpPr txBox="1">
            <a:spLocks/>
          </p:cNvSpPr>
          <p:nvPr/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r">
              <a:lnSpc>
                <a:spcPct val="90000"/>
              </a:lnSpc>
              <a:spcBef>
                <a:spcPct val="0"/>
              </a:spcBef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Akrobat" panose="00000600000000000000" pitchFamily="2" charset="-52"/>
                <a:ea typeface="VTB Group Cond Book" panose="020B0506050504020204" pitchFamily="34" charset="0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3AE3C4-C2A6-4DCD-9963-3D7F259FD580}" type="slidenum">
              <a:rPr lang="ru-RU">
                <a:solidFill>
                  <a:schemeClr val="bg1"/>
                </a:solidFill>
                <a:latin typeface="Oswald Light" pitchFamily="2" charset="-52"/>
              </a:rPr>
              <a:pPr/>
              <a:t>7</a:t>
            </a:fld>
            <a:endParaRPr lang="ru-RU" dirty="0">
              <a:solidFill>
                <a:schemeClr val="bg1"/>
              </a:solidFill>
              <a:latin typeface="Oswald Light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2DA1B9-B8EF-D9CE-599B-11FF7C665E5B}"/>
              </a:ext>
            </a:extLst>
          </p:cNvPr>
          <p:cNvSpPr txBox="1"/>
          <p:nvPr/>
        </p:nvSpPr>
        <p:spPr>
          <a:xfrm>
            <a:off x="348003" y="163860"/>
            <a:ext cx="532384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public void solve() {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// </a:t>
            </a:r>
            <a:r>
              <a:rPr lang="ru-RU" sz="1600" dirty="0">
                <a:solidFill>
                  <a:schemeClr val="bg1"/>
                </a:solidFill>
              </a:rPr>
              <a:t>очищаем списки</a:t>
            </a:r>
          </a:p>
          <a:p>
            <a:r>
              <a:rPr lang="ru-RU" sz="1600" dirty="0">
                <a:solidFill>
                  <a:schemeClr val="bg1"/>
                </a:solidFill>
              </a:rPr>
              <a:t>        </a:t>
            </a:r>
            <a:r>
              <a:rPr lang="en-US" sz="1600" dirty="0" err="1">
                <a:solidFill>
                  <a:schemeClr val="bg1"/>
                </a:solidFill>
              </a:rPr>
              <a:t>crossed.clear</a:t>
            </a:r>
            <a:r>
              <a:rPr lang="en-US" sz="1600" dirty="0">
                <a:solidFill>
                  <a:schemeClr val="bg1"/>
                </a:solidFill>
              </a:rPr>
              <a:t>();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</a:t>
            </a:r>
            <a:r>
              <a:rPr lang="en-US" sz="1600" dirty="0" err="1">
                <a:solidFill>
                  <a:schemeClr val="bg1"/>
                </a:solidFill>
              </a:rPr>
              <a:t>single.clear</a:t>
            </a:r>
            <a:r>
              <a:rPr lang="en-US" sz="1600" dirty="0">
                <a:solidFill>
                  <a:schemeClr val="bg1"/>
                </a:solidFill>
              </a:rPr>
              <a:t>();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// </a:t>
            </a:r>
            <a:r>
              <a:rPr lang="ru-RU" sz="1600" dirty="0">
                <a:solidFill>
                  <a:schemeClr val="bg1"/>
                </a:solidFill>
              </a:rPr>
              <a:t>перебираем пары точек</a:t>
            </a:r>
          </a:p>
          <a:p>
            <a:r>
              <a:rPr lang="ru-RU" sz="1600" dirty="0">
                <a:solidFill>
                  <a:schemeClr val="bg1"/>
                </a:solidFill>
              </a:rPr>
              <a:t>        </a:t>
            </a:r>
            <a:r>
              <a:rPr lang="en-US" sz="1600" dirty="0">
                <a:solidFill>
                  <a:schemeClr val="bg1"/>
                </a:solidFill>
              </a:rPr>
              <a:t>for (int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 = 0;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 &lt; </a:t>
            </a:r>
            <a:r>
              <a:rPr lang="en-US" sz="1600" dirty="0" err="1">
                <a:solidFill>
                  <a:schemeClr val="bg1"/>
                </a:solidFill>
              </a:rPr>
              <a:t>points.size</a:t>
            </a:r>
            <a:r>
              <a:rPr lang="en-US" sz="1600" dirty="0">
                <a:solidFill>
                  <a:schemeClr val="bg1"/>
                </a:solidFill>
              </a:rPr>
              <a:t>();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++) {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for (int j =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 + 1; j &lt; </a:t>
            </a:r>
            <a:r>
              <a:rPr lang="en-US" sz="1600" dirty="0" err="1">
                <a:solidFill>
                  <a:schemeClr val="bg1"/>
                </a:solidFill>
              </a:rPr>
              <a:t>points.size</a:t>
            </a:r>
            <a:r>
              <a:rPr lang="en-US" sz="1600" dirty="0">
                <a:solidFill>
                  <a:schemeClr val="bg1"/>
                </a:solidFill>
              </a:rPr>
              <a:t>(); </a:t>
            </a:r>
            <a:r>
              <a:rPr lang="en-US" sz="1600" dirty="0" err="1">
                <a:solidFill>
                  <a:schemeClr val="bg1"/>
                </a:solidFill>
              </a:rPr>
              <a:t>j++</a:t>
            </a:r>
            <a:r>
              <a:rPr lang="en-US" sz="1600" dirty="0">
                <a:solidFill>
                  <a:schemeClr val="bg1"/>
                </a:solidFill>
              </a:rPr>
              <a:t>) {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// </a:t>
            </a:r>
            <a:r>
              <a:rPr lang="ru-RU" sz="1600" dirty="0">
                <a:solidFill>
                  <a:schemeClr val="bg1"/>
                </a:solidFill>
              </a:rPr>
              <a:t>сохраняем точки</a:t>
            </a:r>
          </a:p>
          <a:p>
            <a:r>
              <a:rPr lang="ru-RU" sz="1600" dirty="0">
                <a:solidFill>
                  <a:schemeClr val="bg1"/>
                </a:solidFill>
              </a:rPr>
              <a:t>                </a:t>
            </a:r>
            <a:r>
              <a:rPr lang="en-US" sz="1600" dirty="0">
                <a:solidFill>
                  <a:schemeClr val="bg1"/>
                </a:solidFill>
              </a:rPr>
              <a:t>Point a = </a:t>
            </a:r>
            <a:r>
              <a:rPr lang="en-US" sz="1600" dirty="0" err="1">
                <a:solidFill>
                  <a:schemeClr val="bg1"/>
                </a:solidFill>
              </a:rPr>
              <a:t>points.get</a:t>
            </a:r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);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Point b = </a:t>
            </a:r>
            <a:r>
              <a:rPr lang="en-US" sz="1600" dirty="0" err="1">
                <a:solidFill>
                  <a:schemeClr val="bg1"/>
                </a:solidFill>
              </a:rPr>
              <a:t>points.get</a:t>
            </a:r>
            <a:r>
              <a:rPr lang="en-US" sz="1600" dirty="0">
                <a:solidFill>
                  <a:schemeClr val="bg1"/>
                </a:solidFill>
              </a:rPr>
              <a:t>(j);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// </a:t>
            </a:r>
            <a:r>
              <a:rPr lang="ru-RU" sz="1600" dirty="0">
                <a:solidFill>
                  <a:schemeClr val="bg1"/>
                </a:solidFill>
              </a:rPr>
              <a:t>если точки совпадают по положению</a:t>
            </a:r>
          </a:p>
          <a:p>
            <a:r>
              <a:rPr lang="ru-RU" sz="1600" dirty="0">
                <a:solidFill>
                  <a:schemeClr val="bg1"/>
                </a:solidFill>
              </a:rPr>
              <a:t>                </a:t>
            </a:r>
            <a:r>
              <a:rPr lang="en-US" sz="1600" dirty="0">
                <a:solidFill>
                  <a:schemeClr val="bg1"/>
                </a:solidFill>
              </a:rPr>
              <a:t>if (</a:t>
            </a:r>
            <a:r>
              <a:rPr lang="en-US" sz="1600" dirty="0" err="1">
                <a:solidFill>
                  <a:schemeClr val="bg1"/>
                </a:solidFill>
              </a:rPr>
              <a:t>a.pos.equals</a:t>
            </a:r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b.pos</a:t>
            </a:r>
            <a:r>
              <a:rPr lang="en-US" sz="1600" dirty="0">
                <a:solidFill>
                  <a:schemeClr val="bg1"/>
                </a:solidFill>
              </a:rPr>
              <a:t>)) {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    if (!</a:t>
            </a:r>
            <a:r>
              <a:rPr lang="en-US" sz="1600" dirty="0" err="1">
                <a:solidFill>
                  <a:schemeClr val="bg1"/>
                </a:solidFill>
              </a:rPr>
              <a:t>crossed.contains</a:t>
            </a:r>
            <a:r>
              <a:rPr lang="en-US" sz="1600" dirty="0">
                <a:solidFill>
                  <a:schemeClr val="bg1"/>
                </a:solidFill>
              </a:rPr>
              <a:t>(a)) {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        </a:t>
            </a:r>
            <a:r>
              <a:rPr lang="en-US" sz="1600" dirty="0" err="1">
                <a:solidFill>
                  <a:schemeClr val="bg1"/>
                </a:solidFill>
              </a:rPr>
              <a:t>crossed.add</a:t>
            </a:r>
            <a:r>
              <a:rPr lang="en-US" sz="1600" dirty="0">
                <a:solidFill>
                  <a:schemeClr val="bg1"/>
                </a:solidFill>
              </a:rPr>
              <a:t>(a);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        </a:t>
            </a:r>
            <a:r>
              <a:rPr lang="en-US" sz="1600" dirty="0" err="1">
                <a:solidFill>
                  <a:schemeClr val="bg1"/>
                </a:solidFill>
              </a:rPr>
              <a:t>crossed.add</a:t>
            </a:r>
            <a:r>
              <a:rPr lang="en-US" sz="1600" dirty="0">
                <a:solidFill>
                  <a:schemeClr val="bg1"/>
                </a:solidFill>
              </a:rPr>
              <a:t>(b);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    }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}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}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}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</a:t>
            </a:r>
            <a:r>
              <a:rPr lang="en-US" sz="1600" dirty="0" err="1">
                <a:solidFill>
                  <a:schemeClr val="bg1"/>
                </a:solidFill>
              </a:rPr>
              <a:t>minline</a:t>
            </a:r>
            <a:r>
              <a:rPr lang="en-US" sz="1600" dirty="0">
                <a:solidFill>
                  <a:schemeClr val="bg1"/>
                </a:solidFill>
              </a:rPr>
              <a:t> = null;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int m = </a:t>
            </a:r>
            <a:r>
              <a:rPr lang="en-US" sz="1600" dirty="0" err="1">
                <a:solidFill>
                  <a:schemeClr val="bg1"/>
                </a:solidFill>
              </a:rPr>
              <a:t>points.size</a:t>
            </a:r>
            <a:r>
              <a:rPr lang="en-US" sz="1600" dirty="0">
                <a:solidFill>
                  <a:schemeClr val="bg1"/>
                </a:solidFill>
              </a:rPr>
              <a:t>();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int n = </a:t>
            </a:r>
            <a:r>
              <a:rPr lang="en-US" sz="1600" dirty="0" err="1">
                <a:solidFill>
                  <a:schemeClr val="bg1"/>
                </a:solidFill>
              </a:rPr>
              <a:t>circles.size</a:t>
            </a:r>
            <a:r>
              <a:rPr lang="en-US" sz="1600" dirty="0">
                <a:solidFill>
                  <a:schemeClr val="bg1"/>
                </a:solidFill>
              </a:rPr>
              <a:t>();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05EB1-B37E-07A3-2601-BA9F5BA867A6}"/>
              </a:ext>
            </a:extLst>
          </p:cNvPr>
          <p:cNvSpPr txBox="1"/>
          <p:nvPr/>
        </p:nvSpPr>
        <p:spPr>
          <a:xfrm>
            <a:off x="7333002" y="208498"/>
            <a:ext cx="4858997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 for (int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 = 0;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 &lt; m - 1;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++) {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for (int j =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 + 1; j &lt; m; </a:t>
            </a:r>
            <a:r>
              <a:rPr lang="en-US" sz="1600" dirty="0" err="1">
                <a:solidFill>
                  <a:schemeClr val="bg1"/>
                </a:solidFill>
              </a:rPr>
              <a:t>j++</a:t>
            </a:r>
            <a:r>
              <a:rPr lang="en-US" sz="1600" dirty="0">
                <a:solidFill>
                  <a:schemeClr val="bg1"/>
                </a:solidFill>
              </a:rPr>
              <a:t>) {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// </a:t>
            </a:r>
            <a:r>
              <a:rPr lang="ru-RU" sz="1600" dirty="0">
                <a:solidFill>
                  <a:schemeClr val="bg1"/>
                </a:solidFill>
              </a:rPr>
              <a:t>сохраняем точки</a:t>
            </a:r>
          </a:p>
          <a:p>
            <a:r>
              <a:rPr lang="ru-RU" sz="1600" dirty="0">
                <a:solidFill>
                  <a:schemeClr val="bg1"/>
                </a:solidFill>
              </a:rPr>
              <a:t>                </a:t>
            </a:r>
            <a:r>
              <a:rPr lang="en-US" sz="1600" dirty="0">
                <a:solidFill>
                  <a:schemeClr val="bg1"/>
                </a:solidFill>
              </a:rPr>
              <a:t>Point a = </a:t>
            </a:r>
            <a:r>
              <a:rPr lang="en-US" sz="1600" dirty="0" err="1">
                <a:solidFill>
                  <a:schemeClr val="bg1"/>
                </a:solidFill>
              </a:rPr>
              <a:t>points.get</a:t>
            </a:r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);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Point b = </a:t>
            </a:r>
            <a:r>
              <a:rPr lang="en-US" sz="1600" dirty="0" err="1">
                <a:solidFill>
                  <a:schemeClr val="bg1"/>
                </a:solidFill>
              </a:rPr>
              <a:t>points.get</a:t>
            </a:r>
            <a:r>
              <a:rPr lang="en-US" sz="1600" dirty="0">
                <a:solidFill>
                  <a:schemeClr val="bg1"/>
                </a:solidFill>
              </a:rPr>
              <a:t>(j);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Line </a:t>
            </a:r>
            <a:r>
              <a:rPr lang="en-US" sz="1600" dirty="0" err="1">
                <a:solidFill>
                  <a:schemeClr val="bg1"/>
                </a:solidFill>
              </a:rPr>
              <a:t>line</a:t>
            </a:r>
            <a:r>
              <a:rPr lang="en-US" sz="1600" dirty="0">
                <a:solidFill>
                  <a:schemeClr val="bg1"/>
                </a:solidFill>
              </a:rPr>
              <a:t> = new Line(a, b);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for (int k = 0; k &lt; </a:t>
            </a:r>
            <a:r>
              <a:rPr lang="en-US" sz="1600" dirty="0" err="1">
                <a:solidFill>
                  <a:schemeClr val="bg1"/>
                </a:solidFill>
              </a:rPr>
              <a:t>circles.size</a:t>
            </a:r>
            <a:r>
              <a:rPr lang="en-US" sz="1600" dirty="0">
                <a:solidFill>
                  <a:schemeClr val="bg1"/>
                </a:solidFill>
              </a:rPr>
              <a:t>(); k++) {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    Circle circ = </a:t>
            </a:r>
            <a:r>
              <a:rPr lang="en-US" sz="1600" dirty="0" err="1">
                <a:solidFill>
                  <a:schemeClr val="bg1"/>
                </a:solidFill>
              </a:rPr>
              <a:t>circles.get</a:t>
            </a:r>
            <a:r>
              <a:rPr lang="en-US" sz="1600" dirty="0">
                <a:solidFill>
                  <a:schemeClr val="bg1"/>
                </a:solidFill>
              </a:rPr>
              <a:t>(k);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    // </a:t>
            </a:r>
            <a:r>
              <a:rPr lang="ru-RU" sz="1600" dirty="0">
                <a:solidFill>
                  <a:schemeClr val="bg1"/>
                </a:solidFill>
              </a:rPr>
              <a:t>ищу пересечение с линией</a:t>
            </a:r>
          </a:p>
          <a:p>
            <a:r>
              <a:rPr lang="ru-RU" sz="1600" dirty="0">
                <a:solidFill>
                  <a:schemeClr val="bg1"/>
                </a:solidFill>
              </a:rPr>
              <a:t>                    </a:t>
            </a:r>
            <a:r>
              <a:rPr lang="en-US" sz="1600" dirty="0">
                <a:solidFill>
                  <a:schemeClr val="bg1"/>
                </a:solidFill>
              </a:rPr>
              <a:t>Line </a:t>
            </a:r>
            <a:r>
              <a:rPr lang="en-US" sz="1600" dirty="0" err="1">
                <a:solidFill>
                  <a:schemeClr val="bg1"/>
                </a:solidFill>
              </a:rPr>
              <a:t>templine</a:t>
            </a:r>
            <a:r>
              <a:rPr lang="en-US" sz="1600" dirty="0">
                <a:solidFill>
                  <a:schemeClr val="bg1"/>
                </a:solidFill>
              </a:rPr>
              <a:t> = </a:t>
            </a:r>
            <a:r>
              <a:rPr lang="en-US" sz="1600" dirty="0" err="1">
                <a:solidFill>
                  <a:schemeClr val="bg1"/>
                </a:solidFill>
              </a:rPr>
              <a:t>circ.cross</a:t>
            </a:r>
            <a:r>
              <a:rPr lang="en-US" sz="1600" dirty="0">
                <a:solidFill>
                  <a:schemeClr val="bg1"/>
                </a:solidFill>
              </a:rPr>
              <a:t>(line);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    if (</a:t>
            </a:r>
            <a:r>
              <a:rPr lang="en-US" sz="1600" dirty="0" err="1">
                <a:solidFill>
                  <a:schemeClr val="bg1"/>
                </a:solidFill>
              </a:rPr>
              <a:t>templine</a:t>
            </a:r>
            <a:r>
              <a:rPr lang="en-US" sz="1600" dirty="0">
                <a:solidFill>
                  <a:schemeClr val="bg1"/>
                </a:solidFill>
              </a:rPr>
              <a:t> == null)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        continue;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    if (</a:t>
            </a:r>
            <a:r>
              <a:rPr lang="en-US" sz="1600" dirty="0" err="1">
                <a:solidFill>
                  <a:schemeClr val="bg1"/>
                </a:solidFill>
              </a:rPr>
              <a:t>minline</a:t>
            </a:r>
            <a:r>
              <a:rPr lang="en-US" sz="1600" dirty="0">
                <a:solidFill>
                  <a:schemeClr val="bg1"/>
                </a:solidFill>
              </a:rPr>
              <a:t> == null || </a:t>
            </a:r>
            <a:r>
              <a:rPr lang="en-US" sz="1600" dirty="0" err="1">
                <a:solidFill>
                  <a:schemeClr val="bg1"/>
                </a:solidFill>
              </a:rPr>
              <a:t>templine.getDist</a:t>
            </a:r>
            <a:r>
              <a:rPr lang="en-US" sz="1600" dirty="0">
                <a:solidFill>
                  <a:schemeClr val="bg1"/>
                </a:solidFill>
              </a:rPr>
              <a:t>() &lt; </a:t>
            </a:r>
            <a:r>
              <a:rPr lang="en-US" sz="1600" dirty="0" err="1">
                <a:solidFill>
                  <a:schemeClr val="bg1"/>
                </a:solidFill>
              </a:rPr>
              <a:t>minline.getDist</a:t>
            </a:r>
            <a:r>
              <a:rPr lang="en-US" sz="1600" dirty="0">
                <a:solidFill>
                  <a:schemeClr val="bg1"/>
                </a:solidFill>
              </a:rPr>
              <a:t>()) {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        </a:t>
            </a:r>
            <a:r>
              <a:rPr lang="en-US" sz="1600" dirty="0" err="1">
                <a:solidFill>
                  <a:schemeClr val="bg1"/>
                </a:solidFill>
              </a:rPr>
              <a:t>minline</a:t>
            </a:r>
            <a:r>
              <a:rPr lang="en-US" sz="1600" dirty="0">
                <a:solidFill>
                  <a:schemeClr val="bg1"/>
                </a:solidFill>
              </a:rPr>
              <a:t> = </a:t>
            </a:r>
            <a:r>
              <a:rPr lang="en-US" sz="1600" dirty="0" err="1">
                <a:solidFill>
                  <a:schemeClr val="bg1"/>
                </a:solidFill>
              </a:rPr>
              <a:t>templine</a:t>
            </a:r>
            <a:r>
              <a:rPr lang="en-US" sz="1600" dirty="0">
                <a:solidFill>
                  <a:schemeClr val="bg1"/>
                </a:solidFill>
              </a:rPr>
              <a:t>;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    }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}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}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}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if (</a:t>
            </a:r>
            <a:r>
              <a:rPr lang="en-US" sz="1600" dirty="0" err="1">
                <a:solidFill>
                  <a:schemeClr val="bg1"/>
                </a:solidFill>
              </a:rPr>
              <a:t>minline</a:t>
            </a:r>
            <a:r>
              <a:rPr lang="en-US" sz="1600" dirty="0">
                <a:solidFill>
                  <a:schemeClr val="bg1"/>
                </a:solidFill>
              </a:rPr>
              <a:t> != null)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</a:t>
            </a:r>
            <a:r>
              <a:rPr lang="en-US" sz="1600" dirty="0" err="1">
                <a:solidFill>
                  <a:schemeClr val="bg1"/>
                </a:solidFill>
              </a:rPr>
              <a:t>System.out.println</a:t>
            </a:r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minline.pointA.pos</a:t>
            </a:r>
            <a:r>
              <a:rPr lang="en-US" sz="1600" dirty="0">
                <a:solidFill>
                  <a:schemeClr val="bg1"/>
                </a:solidFill>
              </a:rPr>
              <a:t> + " " + </a:t>
            </a:r>
            <a:r>
              <a:rPr lang="en-US" sz="1600" dirty="0" err="1">
                <a:solidFill>
                  <a:schemeClr val="bg1"/>
                </a:solidFill>
              </a:rPr>
              <a:t>minline.pointB.pos</a:t>
            </a:r>
            <a:r>
              <a:rPr lang="en-US" sz="1600" dirty="0">
                <a:solidFill>
                  <a:schemeClr val="bg1"/>
                </a:solidFill>
              </a:rPr>
              <a:t>);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else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</a:t>
            </a:r>
            <a:r>
              <a:rPr lang="en-US" sz="1600" dirty="0" err="1">
                <a:solidFill>
                  <a:schemeClr val="bg1"/>
                </a:solidFill>
              </a:rPr>
              <a:t>System.out.println</a:t>
            </a:r>
            <a:r>
              <a:rPr lang="en-US" sz="1600" dirty="0">
                <a:solidFill>
                  <a:schemeClr val="bg1"/>
                </a:solidFill>
              </a:rPr>
              <a:t>("NULL");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// </a:t>
            </a:r>
            <a:r>
              <a:rPr lang="ru-RU" sz="1600" dirty="0">
                <a:solidFill>
                  <a:schemeClr val="bg1"/>
                </a:solidFill>
              </a:rPr>
              <a:t>задача решена</a:t>
            </a:r>
          </a:p>
          <a:p>
            <a:r>
              <a:rPr lang="ru-RU" sz="1600" dirty="0">
                <a:solidFill>
                  <a:schemeClr val="bg1"/>
                </a:solidFill>
              </a:rPr>
              <a:t>        </a:t>
            </a:r>
            <a:r>
              <a:rPr lang="en-US" sz="1600" dirty="0">
                <a:solidFill>
                  <a:schemeClr val="bg1"/>
                </a:solidFill>
              </a:rPr>
              <a:t>solved = true;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81484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9B6A148-2264-7D03-4567-5ECF60CB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4082">
            <a:off x="7645961" y="5541544"/>
            <a:ext cx="1907561" cy="1908722"/>
          </a:xfrm>
          <a:prstGeom prst="ellipse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96F55BB-6EBB-F141-D912-168709F5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96983">
            <a:off x="2463152" y="-559166"/>
            <a:ext cx="1339804" cy="138460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3119D65F-A8B3-E84C-E080-16475E6D7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112" y="-917679"/>
            <a:ext cx="3392183" cy="350561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BF3C1FD-DFBF-89D5-0946-F143D9A4C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4082">
            <a:off x="-3631943" y="1335172"/>
            <a:ext cx="9419964" cy="9425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6BD261-CDFC-55F4-A429-5108A6E87412}"/>
              </a:ext>
            </a:extLst>
          </p:cNvPr>
          <p:cNvSpPr txBox="1"/>
          <p:nvPr/>
        </p:nvSpPr>
        <p:spPr>
          <a:xfrm>
            <a:off x="4450482" y="1844049"/>
            <a:ext cx="6468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latin typeface="+mj-lt"/>
              </a:rPr>
              <a:t>Спасибо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A5501-36D9-A162-E244-AA179F28CC42}"/>
              </a:ext>
            </a:extLst>
          </p:cNvPr>
          <p:cNvSpPr txBox="1"/>
          <p:nvPr/>
        </p:nvSpPr>
        <p:spPr>
          <a:xfrm>
            <a:off x="5910228" y="2767379"/>
            <a:ext cx="6142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за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811838-F4F4-638C-383C-7DD75ADD8627}"/>
              </a:ext>
            </a:extLst>
          </p:cNvPr>
          <p:cNvSpPr txBox="1"/>
          <p:nvPr/>
        </p:nvSpPr>
        <p:spPr>
          <a:xfrm>
            <a:off x="6096000" y="3675123"/>
            <a:ext cx="2480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atin typeface="+mj-lt"/>
              </a:rPr>
              <a:t>Внимание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A5A5D9-BF48-72D6-F850-1C5E060EF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4082">
            <a:off x="8770796" y="3642991"/>
            <a:ext cx="4210878" cy="4213441"/>
          </a:xfrm>
          <a:prstGeom prst="ellipse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85FB44-2E44-FF6C-3167-2BB464960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52"/>
          <a:stretch/>
        </p:blipFill>
        <p:spPr bwMode="auto">
          <a:xfrm rot="6099446">
            <a:off x="7235516" y="-3826934"/>
            <a:ext cx="9073211" cy="845537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8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IT Pitch de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1E8"/>
      </a:accent1>
      <a:accent2>
        <a:srgbClr val="367CFF"/>
      </a:accent2>
      <a:accent3>
        <a:srgbClr val="00369B"/>
      </a:accent3>
      <a:accent4>
        <a:srgbClr val="FA3585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4">
      <a:majorFont>
        <a:latin typeface="Oswald"/>
        <a:ea typeface=""/>
        <a:cs typeface=""/>
      </a:majorFont>
      <a:minorFont>
        <a:latin typeface="Oswald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484</TotalTime>
  <Words>1008</Words>
  <Application>Microsoft Office PowerPoint</Application>
  <PresentationFormat>Широкоэкранный</PresentationFormat>
  <Paragraphs>177</Paragraphs>
  <Slides>8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Oswald</vt:lpstr>
      <vt:lpstr>Arial</vt:lpstr>
      <vt:lpstr>Calibri</vt:lpstr>
      <vt:lpstr>Helvetica</vt:lpstr>
      <vt:lpstr>Oswald Light</vt:lpstr>
      <vt:lpstr>Тема Office</vt:lpstr>
      <vt:lpstr>Презентация PowerPoint</vt:lpstr>
      <vt:lpstr>Постановка  задачи</vt:lpstr>
      <vt:lpstr>Элементы Управления</vt:lpstr>
      <vt:lpstr>Добавление мышью</vt:lpstr>
      <vt:lpstr>Презентация PowerPoint</vt:lpstr>
      <vt:lpstr>Рисование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Ким Воронин</dc:creator>
  <cp:lastModifiedBy>Тимур Долгополов</cp:lastModifiedBy>
  <cp:revision>71</cp:revision>
  <dcterms:created xsi:type="dcterms:W3CDTF">2021-03-13T09:42:31Z</dcterms:created>
  <dcterms:modified xsi:type="dcterms:W3CDTF">2023-05-11T18:48:55Z</dcterms:modified>
</cp:coreProperties>
</file>